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257" r:id="rId3"/>
    <p:sldId id="310" r:id="rId4"/>
    <p:sldId id="291" r:id="rId5"/>
    <p:sldId id="293" r:id="rId6"/>
    <p:sldId id="258" r:id="rId7"/>
    <p:sldId id="259" r:id="rId8"/>
    <p:sldId id="260" r:id="rId9"/>
    <p:sldId id="261" r:id="rId10"/>
    <p:sldId id="262" r:id="rId11"/>
    <p:sldId id="263" r:id="rId12"/>
    <p:sldId id="264" r:id="rId13"/>
    <p:sldId id="265" r:id="rId14"/>
    <p:sldId id="312" r:id="rId15"/>
    <p:sldId id="288" r:id="rId16"/>
    <p:sldId id="289" r:id="rId17"/>
    <p:sldId id="311" r:id="rId18"/>
    <p:sldId id="313" r:id="rId19"/>
    <p:sldId id="314" r:id="rId20"/>
    <p:sldId id="266" r:id="rId21"/>
    <p:sldId id="309" r:id="rId22"/>
    <p:sldId id="267" r:id="rId23"/>
    <p:sldId id="315" r:id="rId24"/>
    <p:sldId id="268" r:id="rId25"/>
    <p:sldId id="269" r:id="rId26"/>
    <p:sldId id="270" r:id="rId27"/>
    <p:sldId id="271" r:id="rId28"/>
    <p:sldId id="272" r:id="rId29"/>
    <p:sldId id="273" r:id="rId30"/>
    <p:sldId id="306" r:id="rId31"/>
    <p:sldId id="317" r:id="rId32"/>
    <p:sldId id="316" r:id="rId33"/>
    <p:sldId id="284" r:id="rId34"/>
    <p:sldId id="274" r:id="rId35"/>
    <p:sldId id="275" r:id="rId36"/>
    <p:sldId id="297" r:id="rId37"/>
    <p:sldId id="286" r:id="rId38"/>
    <p:sldId id="276" r:id="rId39"/>
    <p:sldId id="277" r:id="rId40"/>
    <p:sldId id="278" r:id="rId41"/>
    <p:sldId id="279" r:id="rId42"/>
    <p:sldId id="280" r:id="rId43"/>
    <p:sldId id="281" r:id="rId44"/>
    <p:sldId id="282" r:id="rId45"/>
    <p:sldId id="290" r:id="rId46"/>
    <p:sldId id="318" r:id="rId47"/>
    <p:sldId id="283" r:id="rId48"/>
    <p:sldId id="308" r:id="rId49"/>
    <p:sldId id="287" r:id="rId50"/>
    <p:sldId id="303" r:id="rId51"/>
    <p:sldId id="304" r:id="rId52"/>
    <p:sldId id="307" r:id="rId53"/>
    <p:sldId id="305" r:id="rId54"/>
    <p:sldId id="30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7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53"/>
    <p:restoredTop sz="94590"/>
  </p:normalViewPr>
  <p:slideViewPr>
    <p:cSldViewPr snapToGrid="0" snapToObjects="1" showGuides="1">
      <p:cViewPr varScale="1">
        <p:scale>
          <a:sx n="100" d="100"/>
          <a:sy n="100" d="100"/>
        </p:scale>
        <p:origin x="198"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7C86DE-4F07-8D45-B5A8-A5B99EE25BB5}" type="datetimeFigureOut">
              <a:rPr lang="en-US" smtClean="0"/>
              <a:t>9/6/2018 Thursday</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109C7A-B4F3-4648-9F2F-0F8CF4CD5538}" type="slidenum">
              <a:rPr lang="en-US" smtClean="0"/>
              <a:t>‹#›</a:t>
            </a:fld>
            <a:endParaRPr lang="en-US"/>
          </a:p>
        </p:txBody>
      </p:sp>
    </p:spTree>
    <p:extLst>
      <p:ext uri="{BB962C8B-B14F-4D97-AF65-F5344CB8AC3E}">
        <p14:creationId xmlns:p14="http://schemas.microsoft.com/office/powerpoint/2010/main" val="1914725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E248CFB-F977-B240-A79B-2B7A4ED149C3}" type="datetimeFigureOut">
              <a:rPr lang="en-US" smtClean="0"/>
              <a:t>9/6/2018 Thursday</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C66C17-C9B1-6540-88A7-60041F372FA3}" type="slidenum">
              <a:rPr lang="en-US" smtClean="0"/>
              <a:t>‹#›</a:t>
            </a:fld>
            <a:endParaRPr lang="en-US"/>
          </a:p>
        </p:txBody>
      </p:sp>
    </p:spTree>
    <p:extLst>
      <p:ext uri="{BB962C8B-B14F-4D97-AF65-F5344CB8AC3E}">
        <p14:creationId xmlns:p14="http://schemas.microsoft.com/office/powerpoint/2010/main" val="1524475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248CFB-F977-B240-A79B-2B7A4ED149C3}" type="datetimeFigureOut">
              <a:rPr lang="en-US" smtClean="0"/>
              <a:t>9/6/2018 Thursday</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C66C17-C9B1-6540-88A7-60041F372FA3}" type="slidenum">
              <a:rPr lang="en-US" smtClean="0"/>
              <a:t>‹#›</a:t>
            </a:fld>
            <a:endParaRPr lang="en-US"/>
          </a:p>
        </p:txBody>
      </p:sp>
    </p:spTree>
    <p:extLst>
      <p:ext uri="{BB962C8B-B14F-4D97-AF65-F5344CB8AC3E}">
        <p14:creationId xmlns:p14="http://schemas.microsoft.com/office/powerpoint/2010/main" val="774988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248CFB-F977-B240-A79B-2B7A4ED149C3}" type="datetimeFigureOut">
              <a:rPr lang="en-US" smtClean="0"/>
              <a:t>9/6/2018 Thursday</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C66C17-C9B1-6540-88A7-60041F372FA3}" type="slidenum">
              <a:rPr lang="en-US" smtClean="0"/>
              <a:t>‹#›</a:t>
            </a:fld>
            <a:endParaRPr lang="en-US"/>
          </a:p>
        </p:txBody>
      </p:sp>
    </p:spTree>
    <p:extLst>
      <p:ext uri="{BB962C8B-B14F-4D97-AF65-F5344CB8AC3E}">
        <p14:creationId xmlns:p14="http://schemas.microsoft.com/office/powerpoint/2010/main" val="744913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248CFB-F977-B240-A79B-2B7A4ED149C3}" type="datetimeFigureOut">
              <a:rPr lang="en-US" smtClean="0"/>
              <a:t>9/6/2018 Thursday</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C66C17-C9B1-6540-88A7-60041F372FA3}" type="slidenum">
              <a:rPr lang="en-US" smtClean="0"/>
              <a:t>‹#›</a:t>
            </a:fld>
            <a:endParaRPr lang="en-US"/>
          </a:p>
        </p:txBody>
      </p:sp>
    </p:spTree>
    <p:extLst>
      <p:ext uri="{BB962C8B-B14F-4D97-AF65-F5344CB8AC3E}">
        <p14:creationId xmlns:p14="http://schemas.microsoft.com/office/powerpoint/2010/main" val="235563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248CFB-F977-B240-A79B-2B7A4ED149C3}" type="datetimeFigureOut">
              <a:rPr lang="en-US" smtClean="0"/>
              <a:t>9/6/2018 Thursday</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C66C17-C9B1-6540-88A7-60041F372FA3}" type="slidenum">
              <a:rPr lang="en-US" smtClean="0"/>
              <a:t>‹#›</a:t>
            </a:fld>
            <a:endParaRPr lang="en-US"/>
          </a:p>
        </p:txBody>
      </p:sp>
    </p:spTree>
    <p:extLst>
      <p:ext uri="{BB962C8B-B14F-4D97-AF65-F5344CB8AC3E}">
        <p14:creationId xmlns:p14="http://schemas.microsoft.com/office/powerpoint/2010/main" val="1296441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248CFB-F977-B240-A79B-2B7A4ED149C3}" type="datetimeFigureOut">
              <a:rPr lang="en-US" smtClean="0"/>
              <a:t>9/6/2018 Thursday</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C66C17-C9B1-6540-88A7-60041F372FA3}" type="slidenum">
              <a:rPr lang="en-US" smtClean="0"/>
              <a:t>‹#›</a:t>
            </a:fld>
            <a:endParaRPr lang="en-US"/>
          </a:p>
        </p:txBody>
      </p:sp>
    </p:spTree>
    <p:extLst>
      <p:ext uri="{BB962C8B-B14F-4D97-AF65-F5344CB8AC3E}">
        <p14:creationId xmlns:p14="http://schemas.microsoft.com/office/powerpoint/2010/main" val="928048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248CFB-F977-B240-A79B-2B7A4ED149C3}" type="datetimeFigureOut">
              <a:rPr lang="en-US" smtClean="0"/>
              <a:t>9/6/2018 Thursday</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C66C17-C9B1-6540-88A7-60041F372FA3}" type="slidenum">
              <a:rPr lang="en-US" smtClean="0"/>
              <a:t>‹#›</a:t>
            </a:fld>
            <a:endParaRPr lang="en-US"/>
          </a:p>
        </p:txBody>
      </p:sp>
    </p:spTree>
    <p:extLst>
      <p:ext uri="{BB962C8B-B14F-4D97-AF65-F5344CB8AC3E}">
        <p14:creationId xmlns:p14="http://schemas.microsoft.com/office/powerpoint/2010/main" val="536638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248CFB-F977-B240-A79B-2B7A4ED149C3}" type="datetimeFigureOut">
              <a:rPr lang="en-US" smtClean="0"/>
              <a:t>9/6/2018 Thursday</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C66C17-C9B1-6540-88A7-60041F372FA3}" type="slidenum">
              <a:rPr lang="en-US" smtClean="0"/>
              <a:t>‹#›</a:t>
            </a:fld>
            <a:endParaRPr lang="en-US"/>
          </a:p>
        </p:txBody>
      </p:sp>
    </p:spTree>
    <p:extLst>
      <p:ext uri="{BB962C8B-B14F-4D97-AF65-F5344CB8AC3E}">
        <p14:creationId xmlns:p14="http://schemas.microsoft.com/office/powerpoint/2010/main" val="1994679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248CFB-F977-B240-A79B-2B7A4ED149C3}" type="datetimeFigureOut">
              <a:rPr lang="en-US" smtClean="0"/>
              <a:t>9/6/2018 Thursday</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C66C17-C9B1-6540-88A7-60041F372FA3}" type="slidenum">
              <a:rPr lang="en-US" smtClean="0"/>
              <a:t>‹#›</a:t>
            </a:fld>
            <a:endParaRPr lang="en-US"/>
          </a:p>
        </p:txBody>
      </p:sp>
    </p:spTree>
    <p:extLst>
      <p:ext uri="{BB962C8B-B14F-4D97-AF65-F5344CB8AC3E}">
        <p14:creationId xmlns:p14="http://schemas.microsoft.com/office/powerpoint/2010/main" val="208891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248CFB-F977-B240-A79B-2B7A4ED149C3}" type="datetimeFigureOut">
              <a:rPr lang="en-US" smtClean="0"/>
              <a:t>9/6/2018 Thursday</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C66C17-C9B1-6540-88A7-60041F372FA3}" type="slidenum">
              <a:rPr lang="en-US" smtClean="0"/>
              <a:t>‹#›</a:t>
            </a:fld>
            <a:endParaRPr lang="en-US"/>
          </a:p>
        </p:txBody>
      </p:sp>
    </p:spTree>
    <p:extLst>
      <p:ext uri="{BB962C8B-B14F-4D97-AF65-F5344CB8AC3E}">
        <p14:creationId xmlns:p14="http://schemas.microsoft.com/office/powerpoint/2010/main" val="1843514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248CFB-F977-B240-A79B-2B7A4ED149C3}" type="datetimeFigureOut">
              <a:rPr lang="en-US" smtClean="0"/>
              <a:t>9/6/2018 Thursday</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C66C17-C9B1-6540-88A7-60041F372FA3}" type="slidenum">
              <a:rPr lang="en-US" smtClean="0"/>
              <a:t>‹#›</a:t>
            </a:fld>
            <a:endParaRPr lang="en-US"/>
          </a:p>
        </p:txBody>
      </p:sp>
    </p:spTree>
    <p:extLst>
      <p:ext uri="{BB962C8B-B14F-4D97-AF65-F5344CB8AC3E}">
        <p14:creationId xmlns:p14="http://schemas.microsoft.com/office/powerpoint/2010/main" val="47705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248CFB-F977-B240-A79B-2B7A4ED149C3}" type="datetimeFigureOut">
              <a:rPr lang="en-US" smtClean="0"/>
              <a:t>9/6/2018 Thursday</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C66C17-C9B1-6540-88A7-60041F372FA3}" type="slidenum">
              <a:rPr lang="en-US" smtClean="0"/>
              <a:t>‹#›</a:t>
            </a:fld>
            <a:endParaRPr lang="en-US"/>
          </a:p>
        </p:txBody>
      </p:sp>
    </p:spTree>
    <p:extLst>
      <p:ext uri="{BB962C8B-B14F-4D97-AF65-F5344CB8AC3E}">
        <p14:creationId xmlns:p14="http://schemas.microsoft.com/office/powerpoint/2010/main" val="453813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xkcd.com/" TargetMode="External"/><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Software </a:t>
            </a:r>
            <a:r>
              <a:rPr lang="en-US" dirty="0" smtClean="0"/>
              <a:t>Processes</a:t>
            </a:r>
            <a:endParaRPr lang="en-US" dirty="0"/>
          </a:p>
        </p:txBody>
      </p:sp>
    </p:spTree>
    <p:extLst>
      <p:ext uri="{BB962C8B-B14F-4D97-AF65-F5344CB8AC3E}">
        <p14:creationId xmlns:p14="http://schemas.microsoft.com/office/powerpoint/2010/main" val="20718731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Generic Problem Solving/Design Actions</a:t>
            </a:r>
          </a:p>
        </p:txBody>
      </p:sp>
      <p:sp>
        <p:nvSpPr>
          <p:cNvPr id="3" name="Content Placeholder 2"/>
          <p:cNvSpPr>
            <a:spLocks noGrp="1"/>
          </p:cNvSpPr>
          <p:nvPr>
            <p:ph idx="1"/>
          </p:nvPr>
        </p:nvSpPr>
        <p:spPr/>
        <p:txBody>
          <a:bodyPr/>
          <a:lstStyle/>
          <a:p>
            <a:r>
              <a:rPr lang="en-US" dirty="0"/>
              <a:t>The Tasks:</a:t>
            </a:r>
          </a:p>
          <a:p>
            <a:pPr lvl="1"/>
            <a:r>
              <a:rPr lang="en-US" dirty="0"/>
              <a:t>Identification of goals, objectives and constraints</a:t>
            </a:r>
          </a:p>
          <a:p>
            <a:pPr lvl="1"/>
            <a:r>
              <a:rPr lang="en-US" dirty="0"/>
              <a:t>Generation of alternatives</a:t>
            </a:r>
          </a:p>
          <a:p>
            <a:pPr lvl="1"/>
            <a:r>
              <a:rPr lang="en-US" dirty="0"/>
              <a:t>Evaluation of alternatives</a:t>
            </a:r>
          </a:p>
          <a:p>
            <a:pPr lvl="1"/>
            <a:r>
              <a:rPr lang="en-US" dirty="0"/>
              <a:t>Selection of an alternative</a:t>
            </a:r>
          </a:p>
          <a:p>
            <a:r>
              <a:rPr lang="en-US" dirty="0"/>
              <a:t>Categorizing the Actions:</a:t>
            </a:r>
          </a:p>
          <a:p>
            <a:pPr lvl="1"/>
            <a:r>
              <a:rPr lang="en-US" dirty="0"/>
              <a:t>Analysis (to understand the problem)</a:t>
            </a:r>
          </a:p>
          <a:p>
            <a:pPr lvl="1"/>
            <a:r>
              <a:rPr lang="en-US" dirty="0"/>
              <a:t>Resolution (to solve the problem)</a:t>
            </a:r>
          </a:p>
          <a:p>
            <a:endParaRPr lang="en-US" dirty="0"/>
          </a:p>
        </p:txBody>
      </p:sp>
    </p:spTree>
    <p:extLst>
      <p:ext uri="{BB962C8B-B14F-4D97-AF65-F5344CB8AC3E}">
        <p14:creationId xmlns:p14="http://schemas.microsoft.com/office/powerpoint/2010/main" val="1743454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of Software Processes</a:t>
            </a:r>
          </a:p>
        </p:txBody>
      </p:sp>
      <p:sp>
        <p:nvSpPr>
          <p:cNvPr id="3" name="Content Placeholder 2"/>
          <p:cNvSpPr>
            <a:spLocks noGrp="1"/>
          </p:cNvSpPr>
          <p:nvPr>
            <p:ph idx="1"/>
          </p:nvPr>
        </p:nvSpPr>
        <p:spPr/>
        <p:txBody>
          <a:bodyPr/>
          <a:lstStyle/>
          <a:p>
            <a:r>
              <a:rPr lang="en-US" dirty="0"/>
              <a:t>As Always:</a:t>
            </a:r>
          </a:p>
          <a:p>
            <a:pPr lvl="1"/>
            <a:r>
              <a:rPr lang="en-US" dirty="0"/>
              <a:t>Since they are models they are </a:t>
            </a:r>
            <a:r>
              <a:rPr lang="en-US" sz="2800" b="1" dirty="0">
                <a:solidFill>
                  <a:srgbClr val="0070C0"/>
                </a:solidFill>
              </a:rPr>
              <a:t>simplifications</a:t>
            </a:r>
            <a:r>
              <a:rPr lang="en-US" dirty="0"/>
              <a:t> (and some are very abstract)</a:t>
            </a:r>
          </a:p>
          <a:p>
            <a:r>
              <a:rPr lang="en-US" dirty="0"/>
              <a:t>Types of Models of Software Processes:</a:t>
            </a:r>
          </a:p>
          <a:p>
            <a:pPr lvl="1"/>
            <a:r>
              <a:rPr lang="en-US" dirty="0"/>
              <a:t>Descriptive - what actually happens</a:t>
            </a:r>
          </a:p>
          <a:p>
            <a:pPr lvl="1"/>
            <a:r>
              <a:rPr lang="en-US" dirty="0"/>
              <a:t>Prescriptive - what should (i.e., is supposed to) happen</a:t>
            </a:r>
          </a:p>
          <a:p>
            <a:endParaRPr lang="en-US" dirty="0"/>
          </a:p>
        </p:txBody>
      </p:sp>
    </p:spTree>
    <p:extLst>
      <p:ext uri="{BB962C8B-B14F-4D97-AF65-F5344CB8AC3E}">
        <p14:creationId xmlns:p14="http://schemas.microsoft.com/office/powerpoint/2010/main" val="19810196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Waterfall Model</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518808"/>
            <a:ext cx="7916776" cy="4351338"/>
          </a:xfrm>
        </p:spPr>
      </p:pic>
      <p:sp>
        <p:nvSpPr>
          <p:cNvPr id="3" name="TextBox 2"/>
          <p:cNvSpPr txBox="1"/>
          <p:nvPr/>
        </p:nvSpPr>
        <p:spPr>
          <a:xfrm>
            <a:off x="457200" y="5870146"/>
            <a:ext cx="4087337" cy="646331"/>
          </a:xfrm>
          <a:prstGeom prst="rect">
            <a:avLst/>
          </a:prstGeom>
          <a:solidFill>
            <a:schemeClr val="bg1"/>
          </a:solidFill>
        </p:spPr>
        <p:txBody>
          <a:bodyPr wrap="none" rtlCol="0">
            <a:spAutoFit/>
          </a:bodyPr>
          <a:lstStyle/>
          <a:p>
            <a:r>
              <a:rPr lang="en-US" dirty="0" smtClean="0"/>
              <a:t>SRS: Software Requirements Specification</a:t>
            </a:r>
          </a:p>
          <a:p>
            <a:r>
              <a:rPr lang="en-US" dirty="0" smtClean="0"/>
              <a:t>SDD: Software Design Document</a:t>
            </a:r>
            <a:endParaRPr lang="en-US" dirty="0"/>
          </a:p>
        </p:txBody>
      </p:sp>
    </p:spTree>
    <p:extLst>
      <p:ext uri="{BB962C8B-B14F-4D97-AF65-F5344CB8AC3E}">
        <p14:creationId xmlns:p14="http://schemas.microsoft.com/office/powerpoint/2010/main" val="4101726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Waterfall Model (cont.)</a:t>
            </a:r>
          </a:p>
        </p:txBody>
      </p:sp>
      <p:sp>
        <p:nvSpPr>
          <p:cNvPr id="3" name="Content Placeholder 2"/>
          <p:cNvSpPr>
            <a:spLocks noGrp="1"/>
          </p:cNvSpPr>
          <p:nvPr>
            <p:ph idx="1"/>
          </p:nvPr>
        </p:nvSpPr>
        <p:spPr>
          <a:xfrm>
            <a:off x="838200" y="1253331"/>
            <a:ext cx="10515600" cy="4351338"/>
          </a:xfrm>
        </p:spPr>
        <p:txBody>
          <a:bodyPr/>
          <a:lstStyle/>
          <a:p>
            <a:r>
              <a:rPr lang="en-US" dirty="0"/>
              <a:t>Questions:</a:t>
            </a:r>
          </a:p>
          <a:p>
            <a:pPr lvl="1"/>
            <a:r>
              <a:rPr lang="en-US" dirty="0"/>
              <a:t>Is it supposed to be </a:t>
            </a:r>
            <a:r>
              <a:rPr lang="en-US" dirty="0" smtClean="0"/>
              <a:t>descriptive or prescriptive?</a:t>
            </a:r>
            <a:endParaRPr lang="en-US" dirty="0"/>
          </a:p>
          <a:p>
            <a:pPr lvl="1"/>
            <a:r>
              <a:rPr lang="en-US" dirty="0"/>
              <a:t>How idealized/abstract is it?</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6096" y="2889585"/>
            <a:ext cx="6885904" cy="3784734"/>
          </a:xfrm>
          <a:prstGeom prst="rect">
            <a:avLst/>
          </a:prstGeom>
        </p:spPr>
      </p:pic>
      <p:sp>
        <p:nvSpPr>
          <p:cNvPr id="6" name="TextBox 5"/>
          <p:cNvSpPr txBox="1"/>
          <p:nvPr/>
        </p:nvSpPr>
        <p:spPr>
          <a:xfrm>
            <a:off x="866619" y="2578894"/>
            <a:ext cx="4439477" cy="4001095"/>
          </a:xfrm>
          <a:prstGeom prst="rect">
            <a:avLst/>
          </a:prstGeom>
          <a:noFill/>
        </p:spPr>
        <p:txBody>
          <a:bodyPr wrap="square" rtlCol="0">
            <a:spAutoFit/>
          </a:bodyPr>
          <a:lstStyle/>
          <a:p>
            <a:r>
              <a:rPr lang="en-US" sz="2800" b="1" dirty="0">
                <a:solidFill>
                  <a:srgbClr val="0070C0"/>
                </a:solidFill>
              </a:rPr>
              <a:t>Pros:</a:t>
            </a:r>
          </a:p>
          <a:p>
            <a:pPr marL="285750" indent="-285750">
              <a:buFont typeface="Arial" charset="0"/>
              <a:buChar char="•"/>
            </a:pPr>
            <a:r>
              <a:rPr lang="en-US" dirty="0" smtClean="0"/>
              <a:t>Predictable</a:t>
            </a:r>
          </a:p>
          <a:p>
            <a:pPr marL="285750" indent="-285750">
              <a:buFont typeface="Arial" charset="0"/>
              <a:buChar char="•"/>
            </a:pPr>
            <a:r>
              <a:rPr lang="en-US" dirty="0" smtClean="0"/>
              <a:t>Easy to estimate</a:t>
            </a:r>
          </a:p>
          <a:p>
            <a:pPr marL="285750" indent="-285750">
              <a:buFont typeface="Arial" charset="0"/>
              <a:buChar char="•"/>
            </a:pPr>
            <a:r>
              <a:rPr lang="en-US" dirty="0" smtClean="0"/>
              <a:t>Easy to fix</a:t>
            </a:r>
          </a:p>
          <a:p>
            <a:pPr marL="285750" indent="-285750">
              <a:buFont typeface="Arial" charset="0"/>
              <a:buChar char="•"/>
            </a:pPr>
            <a:r>
              <a:rPr lang="en-US" dirty="0" smtClean="0"/>
              <a:t>Documentation</a:t>
            </a:r>
          </a:p>
          <a:p>
            <a:pPr marL="285750" indent="-285750">
              <a:buFont typeface="Arial" charset="0"/>
              <a:buChar char="•"/>
            </a:pPr>
            <a:r>
              <a:rPr lang="en-US" dirty="0" smtClean="0"/>
              <a:t>Distributable</a:t>
            </a:r>
          </a:p>
          <a:p>
            <a:r>
              <a:rPr lang="en-US" sz="2800" b="1" dirty="0" smtClean="0">
                <a:solidFill>
                  <a:srgbClr val="0070C0"/>
                </a:solidFill>
              </a:rPr>
              <a:t>Cons</a:t>
            </a:r>
            <a:r>
              <a:rPr lang="en-US" sz="2800" b="1" dirty="0">
                <a:solidFill>
                  <a:srgbClr val="0070C0"/>
                </a:solidFill>
              </a:rPr>
              <a:t>:</a:t>
            </a:r>
          </a:p>
          <a:p>
            <a:pPr marL="285750" indent="-285750">
              <a:buFont typeface="Arial" charset="0"/>
              <a:buChar char="•"/>
            </a:pPr>
            <a:r>
              <a:rPr lang="en-US" dirty="0" smtClean="0"/>
              <a:t>Requiring stable Req.</a:t>
            </a:r>
          </a:p>
          <a:p>
            <a:pPr marL="285750" indent="-285750">
              <a:buFont typeface="Arial" charset="0"/>
              <a:buChar char="•"/>
            </a:pPr>
            <a:r>
              <a:rPr lang="en-US" dirty="0" smtClean="0"/>
              <a:t>Requiring complete &amp; correct Req.</a:t>
            </a:r>
          </a:p>
          <a:p>
            <a:pPr marL="285750" indent="-285750">
              <a:buFont typeface="Arial" charset="0"/>
              <a:buChar char="•"/>
            </a:pPr>
            <a:r>
              <a:rPr lang="en-US" dirty="0" smtClean="0"/>
              <a:t>Documentation</a:t>
            </a:r>
          </a:p>
          <a:p>
            <a:pPr marL="285750" indent="-285750">
              <a:buFont typeface="Arial" charset="0"/>
              <a:buChar char="•"/>
            </a:pPr>
            <a:r>
              <a:rPr lang="en-US" dirty="0" smtClean="0"/>
              <a:t>Communication overhead</a:t>
            </a:r>
          </a:p>
          <a:p>
            <a:pPr marL="285750" indent="-285750">
              <a:buFont typeface="Arial" charset="0"/>
              <a:buChar char="•"/>
            </a:pPr>
            <a:r>
              <a:rPr lang="en-US" dirty="0" smtClean="0"/>
              <a:t>Management</a:t>
            </a:r>
          </a:p>
          <a:p>
            <a:pPr marL="285750" indent="-285750">
              <a:buFont typeface="Arial" charset="0"/>
              <a:buChar char="•"/>
            </a:pPr>
            <a:r>
              <a:rPr lang="en-US" dirty="0" smtClean="0"/>
              <a:t>Taking too long</a:t>
            </a:r>
          </a:p>
        </p:txBody>
      </p:sp>
    </p:spTree>
    <p:extLst>
      <p:ext uri="{BB962C8B-B14F-4D97-AF65-F5344CB8AC3E}">
        <p14:creationId xmlns:p14="http://schemas.microsoft.com/office/powerpoint/2010/main" val="34843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fade">
                                      <p:cBhvr>
                                        <p:cTn id="13" dur="500"/>
                                        <p:tgtEl>
                                          <p:spTgt spid="6">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4" end="4"/>
                                            </p:txEl>
                                          </p:spTgt>
                                        </p:tgtEl>
                                        <p:attrNameLst>
                                          <p:attrName>style.visibility</p:attrName>
                                        </p:attrNameLst>
                                      </p:cBhvr>
                                      <p:to>
                                        <p:strVal val="visible"/>
                                      </p:to>
                                    </p:set>
                                    <p:animEffect transition="in" filter="fade">
                                      <p:cBhvr>
                                        <p:cTn id="16" dur="500"/>
                                        <p:tgtEl>
                                          <p:spTgt spid="6">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fade">
                                      <p:cBhvr>
                                        <p:cTn id="19" dur="500"/>
                                        <p:tgtEl>
                                          <p:spTgt spid="6">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7" end="7"/>
                                            </p:txEl>
                                          </p:spTgt>
                                        </p:tgtEl>
                                        <p:attrNameLst>
                                          <p:attrName>style.visibility</p:attrName>
                                        </p:attrNameLst>
                                      </p:cBhvr>
                                      <p:to>
                                        <p:strVal val="visible"/>
                                      </p:to>
                                    </p:set>
                                    <p:animEffect transition="in" filter="fade">
                                      <p:cBhvr>
                                        <p:cTn id="24" dur="500"/>
                                        <p:tgtEl>
                                          <p:spTgt spid="6">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fade">
                                      <p:cBhvr>
                                        <p:cTn id="27" dur="500"/>
                                        <p:tgtEl>
                                          <p:spTgt spid="6">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9" end="9"/>
                                            </p:txEl>
                                          </p:spTgt>
                                        </p:tgtEl>
                                        <p:attrNameLst>
                                          <p:attrName>style.visibility</p:attrName>
                                        </p:attrNameLst>
                                      </p:cBhvr>
                                      <p:to>
                                        <p:strVal val="visible"/>
                                      </p:to>
                                    </p:set>
                                    <p:animEffect transition="in" filter="fade">
                                      <p:cBhvr>
                                        <p:cTn id="30" dur="500"/>
                                        <p:tgtEl>
                                          <p:spTgt spid="6">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animEffect transition="in" filter="fade">
                                      <p:cBhvr>
                                        <p:cTn id="33" dur="500"/>
                                        <p:tgtEl>
                                          <p:spTgt spid="6">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
                                            <p:txEl>
                                              <p:pRg st="11" end="11"/>
                                            </p:txEl>
                                          </p:spTgt>
                                        </p:tgtEl>
                                        <p:attrNameLst>
                                          <p:attrName>style.visibility</p:attrName>
                                        </p:attrNameLst>
                                      </p:cBhvr>
                                      <p:to>
                                        <p:strVal val="visible"/>
                                      </p:to>
                                    </p:set>
                                    <p:animEffect transition="in" filter="fade">
                                      <p:cBhvr>
                                        <p:cTn id="36" dur="500"/>
                                        <p:tgtEl>
                                          <p:spTgt spid="6">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6">
                                            <p:txEl>
                                              <p:pRg st="12" end="12"/>
                                            </p:txEl>
                                          </p:spTgt>
                                        </p:tgtEl>
                                        <p:attrNameLst>
                                          <p:attrName>style.visibility</p:attrName>
                                        </p:attrNameLst>
                                      </p:cBhvr>
                                      <p:to>
                                        <p:strVal val="visible"/>
                                      </p:to>
                                    </p:set>
                                    <p:animEffect transition="in" filter="fade">
                                      <p:cBhvr>
                                        <p:cTn id="39"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dirty="0" smtClean="0"/>
              <a:t>So the Waterfall model works, but…</a:t>
            </a:r>
            <a:endParaRPr lang="en-US" sz="4400" dirty="0"/>
          </a:p>
        </p:txBody>
      </p:sp>
    </p:spTree>
    <p:extLst>
      <p:ext uri="{BB962C8B-B14F-4D97-AF65-F5344CB8AC3E}">
        <p14:creationId xmlns:p14="http://schemas.microsoft.com/office/powerpoint/2010/main" val="25940524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Prototyping</a:t>
            </a:r>
            <a:endParaRPr lang="en-US" dirty="0"/>
          </a:p>
        </p:txBody>
      </p:sp>
      <p:sp>
        <p:nvSpPr>
          <p:cNvPr id="3" name="Content Placeholder 2"/>
          <p:cNvSpPr>
            <a:spLocks noGrp="1"/>
          </p:cNvSpPr>
          <p:nvPr>
            <p:ph idx="1"/>
          </p:nvPr>
        </p:nvSpPr>
        <p:spPr/>
        <p:txBody>
          <a:bodyPr/>
          <a:lstStyle/>
          <a:p>
            <a:r>
              <a:rPr lang="en-US" dirty="0"/>
              <a:t>A </a:t>
            </a:r>
            <a:r>
              <a:rPr lang="en-US" b="1" dirty="0"/>
              <a:t>prototype </a:t>
            </a:r>
            <a:r>
              <a:rPr lang="en-US" dirty="0"/>
              <a:t>is a working model of some or all of a finished product. </a:t>
            </a:r>
          </a:p>
          <a:p>
            <a:pPr lvl="1"/>
            <a:r>
              <a:rPr lang="en-US" b="1" dirty="0" smtClean="0">
                <a:solidFill>
                  <a:srgbClr val="0070C0"/>
                </a:solidFill>
              </a:rPr>
              <a:t>Throwaway</a:t>
            </a:r>
            <a:r>
              <a:rPr lang="en-US" dirty="0" smtClean="0"/>
              <a:t> prototypes</a:t>
            </a:r>
          </a:p>
          <a:p>
            <a:pPr lvl="1"/>
            <a:r>
              <a:rPr lang="en-US" b="1" dirty="0" smtClean="0">
                <a:solidFill>
                  <a:srgbClr val="0070C0"/>
                </a:solidFill>
              </a:rPr>
              <a:t>Evolutionary</a:t>
            </a:r>
            <a:r>
              <a:rPr lang="en-US" dirty="0" smtClean="0"/>
              <a:t> prototypes</a:t>
            </a:r>
            <a:endParaRPr lang="en-US" dirty="0"/>
          </a:p>
        </p:txBody>
      </p:sp>
    </p:spTree>
    <p:extLst>
      <p:ext uri="{BB962C8B-B14F-4D97-AF65-F5344CB8AC3E}">
        <p14:creationId xmlns:p14="http://schemas.microsoft.com/office/powerpoint/2010/main" val="99074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77165" y="208610"/>
            <a:ext cx="5137047" cy="646353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096" y="2247899"/>
            <a:ext cx="6181773" cy="3397719"/>
          </a:xfrm>
          <a:prstGeom prst="rect">
            <a:avLst/>
          </a:prstGeom>
        </p:spPr>
      </p:pic>
    </p:spTree>
    <p:extLst>
      <p:ext uri="{BB962C8B-B14F-4D97-AF65-F5344CB8AC3E}">
        <p14:creationId xmlns:p14="http://schemas.microsoft.com/office/powerpoint/2010/main" val="196466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a:t>
            </a:r>
          </a:p>
        </p:txBody>
      </p:sp>
      <p:sp>
        <p:nvSpPr>
          <p:cNvPr id="3" name="Content Placeholder 2"/>
          <p:cNvSpPr>
            <a:spLocks noGrp="1"/>
          </p:cNvSpPr>
          <p:nvPr>
            <p:ph idx="1"/>
          </p:nvPr>
        </p:nvSpPr>
        <p:spPr/>
        <p:txBody>
          <a:bodyPr/>
          <a:lstStyle/>
          <a:p>
            <a:r>
              <a:rPr lang="en-US" dirty="0" smtClean="0"/>
              <a:t>Pros</a:t>
            </a:r>
          </a:p>
          <a:p>
            <a:pPr lvl="1"/>
            <a:r>
              <a:rPr lang="en-US" dirty="0" smtClean="0"/>
              <a:t>Easy to handle changes</a:t>
            </a:r>
          </a:p>
          <a:p>
            <a:pPr lvl="1"/>
            <a:r>
              <a:rPr lang="en-US" dirty="0" smtClean="0"/>
              <a:t>Getting a working product quickly</a:t>
            </a:r>
          </a:p>
          <a:p>
            <a:pPr lvl="1"/>
            <a:r>
              <a:rPr lang="en-US" dirty="0" smtClean="0"/>
              <a:t>Less documentation or management required</a:t>
            </a:r>
          </a:p>
          <a:p>
            <a:pPr lvl="1"/>
            <a:r>
              <a:rPr lang="en-US" dirty="0" smtClean="0"/>
              <a:t>Lightweight</a:t>
            </a:r>
          </a:p>
          <a:p>
            <a:r>
              <a:rPr lang="en-US" dirty="0" smtClean="0"/>
              <a:t>Cons</a:t>
            </a:r>
          </a:p>
          <a:p>
            <a:pPr lvl="1"/>
            <a:r>
              <a:rPr lang="en-US" dirty="0" smtClean="0"/>
              <a:t>Hard to predict (time &amp; cost)</a:t>
            </a:r>
          </a:p>
          <a:p>
            <a:pPr lvl="1"/>
            <a:r>
              <a:rPr lang="en-US" dirty="0" smtClean="0"/>
              <a:t>Product may be unmaintainable</a:t>
            </a:r>
          </a:p>
          <a:p>
            <a:pPr lvl="1"/>
            <a:r>
              <a:rPr lang="en-US" dirty="0" smtClean="0"/>
              <a:t>Little discipline -&gt; bad quality control -&gt; buggy product</a:t>
            </a:r>
            <a:endParaRPr lang="en-US" dirty="0"/>
          </a:p>
        </p:txBody>
      </p:sp>
    </p:spTree>
    <p:extLst>
      <p:ext uri="{BB962C8B-B14F-4D97-AF65-F5344CB8AC3E}">
        <p14:creationId xmlns:p14="http://schemas.microsoft.com/office/powerpoint/2010/main" val="20808876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smtClean="0"/>
              <a:t>So </a:t>
            </a:r>
            <a:r>
              <a:rPr lang="en-US" sz="4000" dirty="0" smtClean="0"/>
              <a:t>customers like prototypes a lot, </a:t>
            </a:r>
            <a:r>
              <a:rPr lang="en-US" sz="4000" dirty="0" smtClean="0"/>
              <a:t>but…</a:t>
            </a:r>
            <a:endParaRPr lang="en-US" sz="4000" dirty="0"/>
          </a:p>
        </p:txBody>
      </p:sp>
    </p:spTree>
    <p:extLst>
      <p:ext uri="{BB962C8B-B14F-4D97-AF65-F5344CB8AC3E}">
        <p14:creationId xmlns:p14="http://schemas.microsoft.com/office/powerpoint/2010/main" val="42040004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Management</a:t>
            </a:r>
            <a:endParaRPr lang="en-US" dirty="0"/>
          </a:p>
        </p:txBody>
      </p:sp>
      <p:sp>
        <p:nvSpPr>
          <p:cNvPr id="3" name="Content Placeholder 2"/>
          <p:cNvSpPr>
            <a:spLocks noGrp="1"/>
          </p:cNvSpPr>
          <p:nvPr>
            <p:ph idx="1"/>
          </p:nvPr>
        </p:nvSpPr>
        <p:spPr>
          <a:xfrm>
            <a:off x="838200" y="1825625"/>
            <a:ext cx="6781800" cy="4351338"/>
          </a:xfrm>
        </p:spPr>
        <p:txBody>
          <a:bodyPr/>
          <a:lstStyle/>
          <a:p>
            <a:r>
              <a:rPr lang="en-US" dirty="0" smtClean="0"/>
              <a:t>Risk</a:t>
            </a:r>
          </a:p>
          <a:p>
            <a:pPr lvl="1"/>
            <a:r>
              <a:rPr lang="en-US" dirty="0" smtClean="0"/>
              <a:t>An occurrence with negative consequences.</a:t>
            </a:r>
            <a:endParaRPr lang="en-US" dirty="0"/>
          </a:p>
          <a:p>
            <a:r>
              <a:rPr lang="en-US" dirty="0" smtClean="0"/>
              <a:t>Risk management</a:t>
            </a:r>
          </a:p>
          <a:p>
            <a:pPr lvl="1"/>
            <a:r>
              <a:rPr lang="en-US" dirty="0" smtClean="0"/>
              <a:t>The practice of identifying, analyzing, and controlling or mitigating risks</a:t>
            </a:r>
          </a:p>
          <a:p>
            <a:pPr lvl="1"/>
            <a:r>
              <a:rPr lang="en-US" dirty="0" smtClean="0"/>
              <a:t>Can (and should) be incorporated into any life cycle processes. For example, prototype evolution model.</a:t>
            </a:r>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6225" y="1027906"/>
            <a:ext cx="4117987" cy="5181336"/>
          </a:xfrm>
          <a:prstGeom prst="rect">
            <a:avLst/>
          </a:prstGeom>
        </p:spPr>
      </p:pic>
    </p:spTree>
    <p:extLst>
      <p:ext uri="{BB962C8B-B14F-4D97-AF65-F5344CB8AC3E}">
        <p14:creationId xmlns:p14="http://schemas.microsoft.com/office/powerpoint/2010/main" val="16058234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p:txBody>
          <a:bodyPr>
            <a:normAutofit fontScale="92500" lnSpcReduction="10000"/>
          </a:bodyPr>
          <a:lstStyle/>
          <a:p>
            <a:r>
              <a:rPr lang="en-US" dirty="0"/>
              <a:t>A Definition:</a:t>
            </a:r>
          </a:p>
          <a:p>
            <a:pPr lvl="1"/>
            <a:r>
              <a:rPr lang="en-US" dirty="0"/>
              <a:t>A </a:t>
            </a:r>
            <a:r>
              <a:rPr lang="en-US" i="1" dirty="0"/>
              <a:t>process</a:t>
            </a:r>
            <a:r>
              <a:rPr lang="en-US" dirty="0"/>
              <a:t> (a.k.a. </a:t>
            </a:r>
            <a:r>
              <a:rPr lang="en-US" i="1" dirty="0"/>
              <a:t>activity</a:t>
            </a:r>
            <a:r>
              <a:rPr lang="en-US" dirty="0"/>
              <a:t>) is a </a:t>
            </a:r>
            <a:r>
              <a:rPr lang="en-US" b="1" dirty="0">
                <a:solidFill>
                  <a:srgbClr val="0070C0"/>
                </a:solidFill>
              </a:rPr>
              <a:t>collection of related tasks</a:t>
            </a:r>
            <a:r>
              <a:rPr lang="en-US" dirty="0"/>
              <a:t> (a.k.a. actions) that transforms a set of </a:t>
            </a:r>
            <a:r>
              <a:rPr lang="en-US" b="1" dirty="0">
                <a:solidFill>
                  <a:srgbClr val="0070C0"/>
                </a:solidFill>
              </a:rPr>
              <a:t>inputs</a:t>
            </a:r>
            <a:r>
              <a:rPr lang="en-US" dirty="0">
                <a:solidFill>
                  <a:srgbClr val="0070C0"/>
                </a:solidFill>
              </a:rPr>
              <a:t> </a:t>
            </a:r>
            <a:r>
              <a:rPr lang="en-US" dirty="0"/>
              <a:t>into a set of </a:t>
            </a:r>
            <a:r>
              <a:rPr lang="en-US" b="1" dirty="0">
                <a:solidFill>
                  <a:srgbClr val="0070C0"/>
                </a:solidFill>
              </a:rPr>
              <a:t>outputs</a:t>
            </a:r>
            <a:r>
              <a:rPr lang="en-US" dirty="0"/>
              <a:t>.</a:t>
            </a:r>
          </a:p>
          <a:p>
            <a:r>
              <a:rPr lang="en-US" dirty="0"/>
              <a:t>Processes and Algorithms:</a:t>
            </a:r>
          </a:p>
          <a:p>
            <a:pPr lvl="1"/>
            <a:r>
              <a:rPr lang="en-US" dirty="0"/>
              <a:t>The set of algorithms is a </a:t>
            </a:r>
            <a:r>
              <a:rPr lang="en-US" b="1" dirty="0">
                <a:solidFill>
                  <a:srgbClr val="0070C0"/>
                </a:solidFill>
              </a:rPr>
              <a:t>subset</a:t>
            </a:r>
            <a:r>
              <a:rPr lang="en-US" dirty="0"/>
              <a:t> of the set of processes (which, includes, for example heuristics)</a:t>
            </a:r>
          </a:p>
          <a:p>
            <a:r>
              <a:rPr lang="en-US" dirty="0"/>
              <a:t>Describing Processes:</a:t>
            </a:r>
          </a:p>
          <a:p>
            <a:pPr lvl="1"/>
            <a:r>
              <a:rPr lang="en-US" dirty="0"/>
              <a:t>Specify the </a:t>
            </a:r>
            <a:r>
              <a:rPr lang="en-US" b="1" dirty="0">
                <a:solidFill>
                  <a:srgbClr val="0070C0"/>
                </a:solidFill>
              </a:rPr>
              <a:t>inputs</a:t>
            </a:r>
            <a:r>
              <a:rPr lang="en-US" dirty="0"/>
              <a:t> to and </a:t>
            </a:r>
            <a:r>
              <a:rPr lang="en-US" b="1" dirty="0">
                <a:solidFill>
                  <a:srgbClr val="0070C0"/>
                </a:solidFill>
              </a:rPr>
              <a:t>outputs</a:t>
            </a:r>
            <a:r>
              <a:rPr lang="en-US" dirty="0"/>
              <a:t> from the process</a:t>
            </a:r>
          </a:p>
          <a:p>
            <a:pPr lvl="1"/>
            <a:r>
              <a:rPr lang="en-US" dirty="0"/>
              <a:t>Specify the </a:t>
            </a:r>
            <a:r>
              <a:rPr lang="en-US" b="1" dirty="0">
                <a:solidFill>
                  <a:srgbClr val="0070C0"/>
                </a:solidFill>
              </a:rPr>
              <a:t>tasks</a:t>
            </a:r>
          </a:p>
          <a:p>
            <a:pPr lvl="1"/>
            <a:r>
              <a:rPr lang="en-US" dirty="0"/>
              <a:t>Specify the inputs to and outputs from each task (a.k.a. </a:t>
            </a:r>
            <a:r>
              <a:rPr lang="en-US" b="1" dirty="0">
                <a:solidFill>
                  <a:srgbClr val="0070C0"/>
                </a:solidFill>
              </a:rPr>
              <a:t>data</a:t>
            </a:r>
            <a:r>
              <a:rPr lang="en-US" i="1" dirty="0"/>
              <a:t> </a:t>
            </a:r>
            <a:r>
              <a:rPr lang="en-US" b="1" dirty="0">
                <a:solidFill>
                  <a:srgbClr val="0070C0"/>
                </a:solidFill>
              </a:rPr>
              <a:t>flows</a:t>
            </a:r>
            <a:r>
              <a:rPr lang="en-US" dirty="0"/>
              <a:t>)</a:t>
            </a:r>
          </a:p>
          <a:p>
            <a:pPr lvl="1"/>
            <a:r>
              <a:rPr lang="en-US" dirty="0"/>
              <a:t>Specify the </a:t>
            </a:r>
            <a:r>
              <a:rPr lang="en-US" b="1" dirty="0">
                <a:solidFill>
                  <a:srgbClr val="0070C0"/>
                </a:solidFill>
              </a:rPr>
              <a:t>order</a:t>
            </a:r>
            <a:r>
              <a:rPr lang="en-US" dirty="0"/>
              <a:t> of tasks and the </a:t>
            </a:r>
            <a:r>
              <a:rPr lang="en-US" b="1" dirty="0">
                <a:solidFill>
                  <a:srgbClr val="0070C0"/>
                </a:solidFill>
              </a:rPr>
              <a:t>conditions</a:t>
            </a:r>
            <a:r>
              <a:rPr lang="en-US" dirty="0"/>
              <a:t> under which they occur (a.k.a. </a:t>
            </a:r>
            <a:r>
              <a:rPr lang="en-US" b="1" dirty="0">
                <a:solidFill>
                  <a:srgbClr val="0070C0"/>
                </a:solidFill>
              </a:rPr>
              <a:t>control</a:t>
            </a:r>
            <a:r>
              <a:rPr lang="en-US" i="1" dirty="0"/>
              <a:t> </a:t>
            </a:r>
            <a:r>
              <a:rPr lang="en-US" b="1" dirty="0">
                <a:solidFill>
                  <a:srgbClr val="0070C0"/>
                </a:solidFill>
              </a:rPr>
              <a:t>flows</a:t>
            </a:r>
            <a:r>
              <a:rPr lang="en-US" dirty="0"/>
              <a:t>)</a:t>
            </a:r>
          </a:p>
        </p:txBody>
      </p:sp>
    </p:spTree>
    <p:extLst>
      <p:ext uri="{BB962C8B-B14F-4D97-AF65-F5344CB8AC3E}">
        <p14:creationId xmlns:p14="http://schemas.microsoft.com/office/powerpoint/2010/main" val="1690404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Spiral Model</a:t>
            </a:r>
          </a:p>
        </p:txBody>
      </p:sp>
      <p:sp>
        <p:nvSpPr>
          <p:cNvPr id="3" name="Content Placeholder 2"/>
          <p:cNvSpPr>
            <a:spLocks noGrp="1"/>
          </p:cNvSpPr>
          <p:nvPr>
            <p:ph idx="1"/>
          </p:nvPr>
        </p:nvSpPr>
        <p:spPr/>
        <p:txBody>
          <a:bodyPr/>
          <a:lstStyle/>
          <a:p>
            <a:r>
              <a:rPr lang="de-DE" dirty="0"/>
              <a:t>Boehm (1988)</a:t>
            </a:r>
            <a:endParaRPr lang="en-US" dirty="0"/>
          </a:p>
        </p:txBody>
      </p:sp>
      <p:pic>
        <p:nvPicPr>
          <p:cNvPr id="4" name="Picture 3"/>
          <p:cNvPicPr>
            <a:picLocks noChangeAspect="1"/>
          </p:cNvPicPr>
          <p:nvPr/>
        </p:nvPicPr>
        <p:blipFill>
          <a:blip r:embed="rId2"/>
          <a:stretch>
            <a:fillRect/>
          </a:stretch>
        </p:blipFill>
        <p:spPr>
          <a:xfrm>
            <a:off x="3237647" y="86523"/>
            <a:ext cx="8535253" cy="6684953"/>
          </a:xfrm>
          <a:prstGeom prst="rect">
            <a:avLst/>
          </a:prstGeom>
        </p:spPr>
      </p:pic>
    </p:spTree>
    <p:extLst>
      <p:ext uri="{BB962C8B-B14F-4D97-AF65-F5344CB8AC3E}">
        <p14:creationId xmlns:p14="http://schemas.microsoft.com/office/powerpoint/2010/main" val="205201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Spiral Model</a:t>
            </a:r>
          </a:p>
        </p:txBody>
      </p:sp>
      <p:sp>
        <p:nvSpPr>
          <p:cNvPr id="3" name="Content Placeholder 2"/>
          <p:cNvSpPr>
            <a:spLocks noGrp="1"/>
          </p:cNvSpPr>
          <p:nvPr>
            <p:ph idx="1"/>
          </p:nvPr>
        </p:nvSpPr>
        <p:spPr/>
        <p:txBody>
          <a:bodyPr/>
          <a:lstStyle/>
          <a:p>
            <a:r>
              <a:rPr lang="de-DE" dirty="0"/>
              <a:t>Boehm (1988)</a:t>
            </a:r>
            <a:endParaRPr lang="en-US" dirty="0"/>
          </a:p>
        </p:txBody>
      </p:sp>
      <p:pic>
        <p:nvPicPr>
          <p:cNvPr id="4" name="Picture 3"/>
          <p:cNvPicPr>
            <a:picLocks noChangeAspect="1"/>
          </p:cNvPicPr>
          <p:nvPr/>
        </p:nvPicPr>
        <p:blipFill>
          <a:blip r:embed="rId2"/>
          <a:stretch>
            <a:fillRect/>
          </a:stretch>
        </p:blipFill>
        <p:spPr>
          <a:xfrm>
            <a:off x="93209" y="2510976"/>
            <a:ext cx="5328557" cy="417341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775" y="0"/>
            <a:ext cx="7515225" cy="6858000"/>
          </a:xfrm>
          <a:prstGeom prst="rect">
            <a:avLst/>
          </a:prstGeom>
        </p:spPr>
      </p:pic>
    </p:spTree>
    <p:extLst>
      <p:ext uri="{BB962C8B-B14F-4D97-AF65-F5344CB8AC3E}">
        <p14:creationId xmlns:p14="http://schemas.microsoft.com/office/powerpoint/2010/main" val="9093956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Spiral Model (cont.)</a:t>
            </a:r>
          </a:p>
        </p:txBody>
      </p:sp>
      <p:sp>
        <p:nvSpPr>
          <p:cNvPr id="3" name="Content Placeholder 2"/>
          <p:cNvSpPr>
            <a:spLocks noGrp="1"/>
          </p:cNvSpPr>
          <p:nvPr>
            <p:ph idx="1"/>
          </p:nvPr>
        </p:nvSpPr>
        <p:spPr/>
        <p:txBody>
          <a:bodyPr/>
          <a:lstStyle/>
          <a:p>
            <a:r>
              <a:rPr lang="en-US" dirty="0" smtClean="0"/>
              <a:t>Contributions</a:t>
            </a:r>
            <a:r>
              <a:rPr lang="en-US" dirty="0"/>
              <a:t>:</a:t>
            </a:r>
          </a:p>
          <a:p>
            <a:pPr lvl="1"/>
            <a:r>
              <a:rPr lang="en-US" dirty="0"/>
              <a:t>Explicit incorporation of increases in fidelity/detail</a:t>
            </a:r>
          </a:p>
          <a:p>
            <a:pPr lvl="1"/>
            <a:r>
              <a:rPr lang="en-US" dirty="0"/>
              <a:t>Explicit incorporation of </a:t>
            </a:r>
            <a:r>
              <a:rPr lang="en-US" i="1" dirty="0"/>
              <a:t>risk</a:t>
            </a:r>
            <a:endParaRPr lang="en-US" dirty="0"/>
          </a:p>
          <a:p>
            <a:pPr lvl="1"/>
            <a:r>
              <a:rPr lang="en-US" dirty="0"/>
              <a:t>One of the early </a:t>
            </a:r>
            <a:r>
              <a:rPr lang="en-US" i="1" dirty="0"/>
              <a:t>iterative</a:t>
            </a:r>
            <a:r>
              <a:rPr lang="en-US" dirty="0"/>
              <a:t> processes</a:t>
            </a:r>
          </a:p>
          <a:p>
            <a:r>
              <a:rPr lang="en-US" dirty="0" smtClean="0"/>
              <a:t>Cons:</a:t>
            </a:r>
          </a:p>
          <a:p>
            <a:pPr lvl="1"/>
            <a:r>
              <a:rPr lang="en-US" dirty="0" smtClean="0"/>
              <a:t>Not very many people are trained in and good at risk management</a:t>
            </a:r>
          </a:p>
          <a:p>
            <a:pPr lvl="1"/>
            <a:r>
              <a:rPr lang="en-US" dirty="0" smtClean="0"/>
              <a:t>Very general and adaptable, demands expertise in tailoring software processes</a:t>
            </a:r>
            <a:endParaRPr lang="en-US" dirty="0"/>
          </a:p>
          <a:p>
            <a:endParaRPr lang="en-US" dirty="0"/>
          </a:p>
        </p:txBody>
      </p:sp>
    </p:spTree>
    <p:extLst>
      <p:ext uri="{BB962C8B-B14F-4D97-AF65-F5344CB8AC3E}">
        <p14:creationId xmlns:p14="http://schemas.microsoft.com/office/powerpoint/2010/main" val="18154621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 </a:t>
            </a:r>
            <a:r>
              <a:rPr lang="en-US" dirty="0" smtClean="0"/>
              <a:t>Process</a:t>
            </a:r>
            <a:endParaRPr lang="en-US" dirty="0"/>
          </a:p>
        </p:txBody>
      </p:sp>
      <p:sp>
        <p:nvSpPr>
          <p:cNvPr id="3" name="Content Placeholder 2"/>
          <p:cNvSpPr>
            <a:spLocks noGrp="1"/>
          </p:cNvSpPr>
          <p:nvPr>
            <p:ph idx="1"/>
          </p:nvPr>
        </p:nvSpPr>
        <p:spPr>
          <a:xfrm>
            <a:off x="838200" y="1825625"/>
            <a:ext cx="3838575" cy="4351338"/>
          </a:xfrm>
        </p:spPr>
        <p:txBody>
          <a:bodyPr/>
          <a:lstStyle/>
          <a:p>
            <a:r>
              <a:rPr lang="en-US" sz="2400" dirty="0" smtClean="0"/>
              <a:t>A </a:t>
            </a:r>
            <a:r>
              <a:rPr lang="en-US" sz="2400" dirty="0"/>
              <a:t>process that contains one or more repeated tasks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6775" y="0"/>
            <a:ext cx="7515225" cy="6858000"/>
          </a:xfrm>
          <a:prstGeom prst="rect">
            <a:avLst/>
          </a:prstGeo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76664"/>
            <a:ext cx="4117987" cy="5181336"/>
          </a:xfrm>
          <a:prstGeom prst="rect">
            <a:avLst/>
          </a:prstGeom>
        </p:spPr>
      </p:pic>
    </p:spTree>
    <p:extLst>
      <p:ext uri="{BB962C8B-B14F-4D97-AF65-F5344CB8AC3E}">
        <p14:creationId xmlns:p14="http://schemas.microsoft.com/office/powerpoint/2010/main" val="237936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Processes</a:t>
            </a:r>
          </a:p>
        </p:txBody>
      </p:sp>
      <p:sp>
        <p:nvSpPr>
          <p:cNvPr id="3" name="Content Placeholder 2"/>
          <p:cNvSpPr>
            <a:spLocks noGrp="1"/>
          </p:cNvSpPr>
          <p:nvPr>
            <p:ph idx="1"/>
          </p:nvPr>
        </p:nvSpPr>
        <p:spPr/>
        <p:txBody>
          <a:bodyPr/>
          <a:lstStyle/>
          <a:p>
            <a:r>
              <a:rPr lang="en-US" dirty="0"/>
              <a:t>Definition:</a:t>
            </a:r>
          </a:p>
          <a:p>
            <a:pPr lvl="1"/>
            <a:r>
              <a:rPr lang="en-US" dirty="0"/>
              <a:t>An </a:t>
            </a:r>
            <a:r>
              <a:rPr lang="en-US" i="1" dirty="0"/>
              <a:t>incremental process</a:t>
            </a:r>
            <a:r>
              <a:rPr lang="en-US" dirty="0"/>
              <a:t> is one that produces its output </a:t>
            </a:r>
            <a:r>
              <a:rPr lang="en-US" b="1" dirty="0">
                <a:solidFill>
                  <a:srgbClr val="0070C0"/>
                </a:solidFill>
              </a:rPr>
              <a:t>in</a:t>
            </a:r>
            <a:r>
              <a:rPr lang="en-US" dirty="0">
                <a:solidFill>
                  <a:srgbClr val="0070C0"/>
                </a:solidFill>
              </a:rPr>
              <a:t> </a:t>
            </a:r>
            <a:r>
              <a:rPr lang="en-US" b="1" dirty="0">
                <a:solidFill>
                  <a:srgbClr val="0070C0"/>
                </a:solidFill>
              </a:rPr>
              <a:t>phases</a:t>
            </a:r>
            <a:r>
              <a:rPr lang="en-US" dirty="0">
                <a:solidFill>
                  <a:srgbClr val="0070C0"/>
                </a:solidFill>
              </a:rPr>
              <a:t> </a:t>
            </a:r>
            <a:r>
              <a:rPr lang="en-US" dirty="0"/>
              <a:t>and the output of each phase is </a:t>
            </a:r>
            <a:r>
              <a:rPr lang="en-US" b="1" dirty="0">
                <a:solidFill>
                  <a:srgbClr val="0070C0"/>
                </a:solidFill>
              </a:rPr>
              <a:t>a working version</a:t>
            </a:r>
            <a:r>
              <a:rPr lang="en-US" dirty="0"/>
              <a:t> of the software product</a:t>
            </a:r>
          </a:p>
          <a:p>
            <a:r>
              <a:rPr lang="en-US" dirty="0"/>
              <a:t>Example:</a:t>
            </a:r>
          </a:p>
          <a:p>
            <a:pPr lvl="1"/>
            <a:r>
              <a:rPr lang="en-US" dirty="0"/>
              <a:t>When a customer orders the breakfast special, the chef can first cook and deliver some of the eggs, then cook and deliver the rest of the eggs and the bacon (an incremental process) or cook all of the eggs and bacon and deliver them at the same time (not an incremental process)</a:t>
            </a:r>
          </a:p>
          <a:p>
            <a:endParaRPr lang="en-US" dirty="0"/>
          </a:p>
        </p:txBody>
      </p:sp>
    </p:spTree>
    <p:extLst>
      <p:ext uri="{BB962C8B-B14F-4D97-AF65-F5344CB8AC3E}">
        <p14:creationId xmlns:p14="http://schemas.microsoft.com/office/powerpoint/2010/main" val="10250682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 vs. Incremental Software Processes</a:t>
            </a:r>
          </a:p>
        </p:txBody>
      </p:sp>
      <p:sp>
        <p:nvSpPr>
          <p:cNvPr id="3" name="Content Placeholder 2"/>
          <p:cNvSpPr>
            <a:spLocks noGrp="1"/>
          </p:cNvSpPr>
          <p:nvPr>
            <p:ph idx="1"/>
          </p:nvPr>
        </p:nvSpPr>
        <p:spPr/>
        <p:txBody>
          <a:bodyPr/>
          <a:lstStyle/>
          <a:p>
            <a:r>
              <a:rPr lang="en-US" dirty="0"/>
              <a:t>Iterative Processes:</a:t>
            </a:r>
          </a:p>
          <a:p>
            <a:pPr lvl="1"/>
            <a:r>
              <a:rPr lang="en-US" dirty="0"/>
              <a:t>Any software process can be made iterative and most are naturally iterative</a:t>
            </a:r>
          </a:p>
          <a:p>
            <a:r>
              <a:rPr lang="en-US" dirty="0"/>
              <a:t>Incremental Processes:</a:t>
            </a:r>
          </a:p>
          <a:p>
            <a:pPr lvl="1"/>
            <a:r>
              <a:rPr lang="en-US" dirty="0"/>
              <a:t>Software processes are sharply distinguished by whether they are incremental (e.g., the waterfall process is not -- the intermediate outputs are not versions of the product)</a:t>
            </a:r>
          </a:p>
          <a:p>
            <a:endParaRPr lang="en-US" dirty="0"/>
          </a:p>
        </p:txBody>
      </p:sp>
    </p:spTree>
    <p:extLst>
      <p:ext uri="{BB962C8B-B14F-4D97-AF65-F5344CB8AC3E}">
        <p14:creationId xmlns:p14="http://schemas.microsoft.com/office/powerpoint/2010/main" val="12078917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Rational </a:t>
            </a:r>
            <a:r>
              <a:rPr lang="en-US" dirty="0" smtClean="0"/>
              <a:t>Unified</a:t>
            </a:r>
            <a:br>
              <a:rPr lang="en-US" dirty="0" smtClean="0"/>
            </a:br>
            <a:r>
              <a:rPr lang="en-US" dirty="0" smtClean="0"/>
              <a:t>Process </a:t>
            </a:r>
            <a:r>
              <a:rPr lang="en-US" dirty="0"/>
              <a:t>(RUP)</a:t>
            </a:r>
          </a:p>
        </p:txBody>
      </p:sp>
      <p:sp>
        <p:nvSpPr>
          <p:cNvPr id="3" name="Content Placeholder 2"/>
          <p:cNvSpPr>
            <a:spLocks noGrp="1"/>
          </p:cNvSpPr>
          <p:nvPr>
            <p:ph idx="1"/>
          </p:nvPr>
        </p:nvSpPr>
        <p:spPr/>
        <p:txBody>
          <a:bodyPr/>
          <a:lstStyle/>
          <a:p>
            <a:r>
              <a:rPr lang="en-US" dirty="0"/>
              <a:t>An </a:t>
            </a:r>
            <a:r>
              <a:rPr lang="en-US" dirty="0" smtClean="0"/>
              <a:t>iterative </a:t>
            </a:r>
            <a:r>
              <a:rPr lang="en-US" dirty="0" smtClean="0"/>
              <a:t>&amp; </a:t>
            </a:r>
            <a:r>
              <a:rPr lang="en-US" dirty="0" smtClean="0"/>
              <a:t>Incremental </a:t>
            </a:r>
            <a:r>
              <a:rPr lang="en-US" dirty="0" smtClean="0"/>
              <a:t>Process</a:t>
            </a:r>
          </a:p>
          <a:p>
            <a:pPr marL="0" indent="0">
              <a:buNone/>
            </a:pPr>
            <a:r>
              <a:rPr lang="en-US" dirty="0" smtClean="0"/>
              <a:t> </a:t>
            </a:r>
            <a:r>
              <a:rPr lang="en-US" dirty="0"/>
              <a:t>- Jacobson, </a:t>
            </a:r>
            <a:r>
              <a:rPr lang="en-US" dirty="0" err="1"/>
              <a:t>Booch</a:t>
            </a:r>
            <a:r>
              <a:rPr lang="en-US" dirty="0"/>
              <a:t>, Rumbaugh (1999)</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3049" y="0"/>
            <a:ext cx="4568231" cy="6858000"/>
          </a:xfrm>
          <a:prstGeom prst="rect">
            <a:avLst/>
          </a:prstGeom>
        </p:spPr>
      </p:pic>
    </p:spTree>
    <p:extLst>
      <p:ext uri="{BB962C8B-B14F-4D97-AF65-F5344CB8AC3E}">
        <p14:creationId xmlns:p14="http://schemas.microsoft.com/office/powerpoint/2010/main" val="8739288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RUP Stages</a:t>
            </a:r>
          </a:p>
        </p:txBody>
      </p:sp>
      <p:sp>
        <p:nvSpPr>
          <p:cNvPr id="3" name="Content Placeholder 2"/>
          <p:cNvSpPr>
            <a:spLocks noGrp="1"/>
          </p:cNvSpPr>
          <p:nvPr>
            <p:ph idx="1"/>
          </p:nvPr>
        </p:nvSpPr>
        <p:spPr/>
        <p:txBody>
          <a:bodyPr>
            <a:normAutofit lnSpcReduction="10000"/>
          </a:bodyPr>
          <a:lstStyle/>
          <a:p>
            <a:r>
              <a:rPr lang="en-US" b="1" dirty="0">
                <a:solidFill>
                  <a:srgbClr val="0070C0"/>
                </a:solidFill>
              </a:rPr>
              <a:t>Inception</a:t>
            </a:r>
            <a:r>
              <a:rPr lang="en-US" dirty="0"/>
              <a:t>:</a:t>
            </a:r>
          </a:p>
          <a:p>
            <a:pPr lvl="1"/>
            <a:r>
              <a:rPr lang="en-US" dirty="0"/>
              <a:t>Develop use cases</a:t>
            </a:r>
          </a:p>
          <a:p>
            <a:pPr lvl="1"/>
            <a:r>
              <a:rPr lang="en-US" dirty="0"/>
              <a:t>Estimate the schedule and resource requirements</a:t>
            </a:r>
          </a:p>
          <a:p>
            <a:pPr lvl="1"/>
            <a:r>
              <a:rPr lang="en-US" dirty="0"/>
              <a:t>Estimate risks</a:t>
            </a:r>
          </a:p>
          <a:p>
            <a:pPr lvl="1"/>
            <a:r>
              <a:rPr lang="en-US" dirty="0"/>
              <a:t>Create a business case</a:t>
            </a:r>
          </a:p>
          <a:p>
            <a:r>
              <a:rPr lang="en-US" b="1" dirty="0">
                <a:solidFill>
                  <a:srgbClr val="0070C0"/>
                </a:solidFill>
              </a:rPr>
              <a:t>Elaboration</a:t>
            </a:r>
            <a:r>
              <a:rPr lang="en-US" dirty="0"/>
              <a:t>:</a:t>
            </a:r>
          </a:p>
          <a:p>
            <a:pPr lvl="1"/>
            <a:r>
              <a:rPr lang="en-US" dirty="0"/>
              <a:t>Understand the problem domain</a:t>
            </a:r>
          </a:p>
          <a:p>
            <a:pPr lvl="1"/>
            <a:r>
              <a:rPr lang="en-US" dirty="0"/>
              <a:t>Create baseline design</a:t>
            </a:r>
          </a:p>
          <a:p>
            <a:pPr lvl="1"/>
            <a:r>
              <a:rPr lang="en-US" dirty="0"/>
              <a:t>Create test plan</a:t>
            </a:r>
          </a:p>
          <a:p>
            <a:pPr lvl="1"/>
            <a:r>
              <a:rPr lang="en-US" dirty="0"/>
              <a:t>Decide upon metrics</a:t>
            </a:r>
          </a:p>
          <a:p>
            <a:pPr lvl="1"/>
            <a:r>
              <a:rPr lang="en-US" dirty="0"/>
              <a:t>Organize resources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1241" y="28977"/>
            <a:ext cx="4568231" cy="6858000"/>
          </a:xfrm>
          <a:prstGeom prst="rect">
            <a:avLst/>
          </a:prstGeom>
        </p:spPr>
      </p:pic>
    </p:spTree>
    <p:extLst>
      <p:ext uri="{BB962C8B-B14F-4D97-AF65-F5344CB8AC3E}">
        <p14:creationId xmlns:p14="http://schemas.microsoft.com/office/powerpoint/2010/main" val="14814024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RUP Stages (cont.)</a:t>
            </a:r>
          </a:p>
        </p:txBody>
      </p:sp>
      <p:sp>
        <p:nvSpPr>
          <p:cNvPr id="3" name="Content Placeholder 2"/>
          <p:cNvSpPr>
            <a:spLocks noGrp="1"/>
          </p:cNvSpPr>
          <p:nvPr>
            <p:ph idx="1"/>
          </p:nvPr>
        </p:nvSpPr>
        <p:spPr/>
        <p:txBody>
          <a:bodyPr/>
          <a:lstStyle/>
          <a:p>
            <a:r>
              <a:rPr lang="en-US" b="1" dirty="0">
                <a:solidFill>
                  <a:srgbClr val="0070C0"/>
                </a:solidFill>
              </a:rPr>
              <a:t>Construction</a:t>
            </a:r>
            <a:r>
              <a:rPr lang="en-US" dirty="0"/>
              <a:t>:</a:t>
            </a:r>
          </a:p>
          <a:p>
            <a:pPr lvl="1"/>
            <a:r>
              <a:rPr lang="en-US" dirty="0"/>
              <a:t>Complete the implementation</a:t>
            </a:r>
          </a:p>
          <a:p>
            <a:pPr lvl="1"/>
            <a:r>
              <a:rPr lang="en-US" dirty="0"/>
              <a:t>Release code to α testers</a:t>
            </a:r>
          </a:p>
          <a:p>
            <a:pPr lvl="1"/>
            <a:r>
              <a:rPr lang="en-US" dirty="0"/>
              <a:t>Identify remaining activities</a:t>
            </a:r>
          </a:p>
          <a:p>
            <a:r>
              <a:rPr lang="en-US" b="1" dirty="0">
                <a:solidFill>
                  <a:srgbClr val="0070C0"/>
                </a:solidFill>
              </a:rPr>
              <a:t>Transition</a:t>
            </a:r>
            <a:r>
              <a:rPr lang="en-US" dirty="0"/>
              <a:t>:</a:t>
            </a:r>
          </a:p>
          <a:p>
            <a:pPr lvl="1"/>
            <a:r>
              <a:rPr lang="en-US" dirty="0"/>
              <a:t>Complete the final release</a:t>
            </a:r>
          </a:p>
          <a:p>
            <a:pPr lvl="1"/>
            <a:r>
              <a:rPr lang="en-US" dirty="0"/>
              <a:t>Confirm user readiness and acceptance</a:t>
            </a:r>
          </a:p>
          <a:p>
            <a:pPr lvl="1"/>
            <a:r>
              <a:rPr lang="en-US" dirty="0"/>
              <a:t>Confirm support readiness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3769" y="0"/>
            <a:ext cx="4568231" cy="6858000"/>
          </a:xfrm>
          <a:prstGeom prst="rect">
            <a:avLst/>
          </a:prstGeom>
        </p:spPr>
      </p:pic>
    </p:spTree>
    <p:extLst>
      <p:ext uri="{BB962C8B-B14F-4D97-AF65-F5344CB8AC3E}">
        <p14:creationId xmlns:p14="http://schemas.microsoft.com/office/powerpoint/2010/main" val="58763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Rational Unified Process (cont.)</a:t>
            </a:r>
          </a:p>
        </p:txBody>
      </p:sp>
      <p:sp>
        <p:nvSpPr>
          <p:cNvPr id="3" name="Content Placeholder 2"/>
          <p:cNvSpPr>
            <a:spLocks noGrp="1"/>
          </p:cNvSpPr>
          <p:nvPr>
            <p:ph idx="1"/>
          </p:nvPr>
        </p:nvSpPr>
        <p:spPr/>
        <p:txBody>
          <a:bodyPr>
            <a:normAutofit fontScale="92500" lnSpcReduction="10000"/>
          </a:bodyPr>
          <a:lstStyle/>
          <a:p>
            <a:r>
              <a:rPr lang="en-US" dirty="0"/>
              <a:t>Iteration:</a:t>
            </a:r>
          </a:p>
          <a:p>
            <a:pPr lvl="1"/>
            <a:r>
              <a:rPr lang="en-US" dirty="0"/>
              <a:t>Can occur within a phase</a:t>
            </a:r>
          </a:p>
          <a:p>
            <a:pPr lvl="1"/>
            <a:r>
              <a:rPr lang="en-US" dirty="0"/>
              <a:t>Can occur between phases</a:t>
            </a:r>
          </a:p>
          <a:p>
            <a:r>
              <a:rPr lang="en-US" dirty="0"/>
              <a:t>Core Process Workflows:</a:t>
            </a:r>
          </a:p>
          <a:p>
            <a:pPr lvl="1"/>
            <a:r>
              <a:rPr lang="en-US" dirty="0"/>
              <a:t>Business modeling</a:t>
            </a:r>
          </a:p>
          <a:p>
            <a:pPr lvl="1"/>
            <a:r>
              <a:rPr lang="en-US" dirty="0"/>
              <a:t>Requirements</a:t>
            </a:r>
          </a:p>
          <a:p>
            <a:pPr lvl="1"/>
            <a:r>
              <a:rPr lang="en-US" dirty="0"/>
              <a:t>Analysis and design</a:t>
            </a:r>
          </a:p>
          <a:p>
            <a:pPr lvl="1"/>
            <a:r>
              <a:rPr lang="en-US" dirty="0"/>
              <a:t>Implementation</a:t>
            </a:r>
          </a:p>
          <a:p>
            <a:pPr lvl="1"/>
            <a:r>
              <a:rPr lang="en-US" dirty="0"/>
              <a:t>Testing</a:t>
            </a:r>
          </a:p>
          <a:p>
            <a:pPr lvl="1"/>
            <a:r>
              <a:rPr lang="en-US" dirty="0"/>
              <a:t>Deployment</a:t>
            </a:r>
          </a:p>
          <a:p>
            <a:pPr lvl="1"/>
            <a:r>
              <a:rPr lang="en-US" dirty="0"/>
              <a:t>Configuration and change management</a:t>
            </a:r>
          </a:p>
          <a:p>
            <a:pPr lvl="1"/>
            <a:r>
              <a:rPr lang="en-US" dirty="0"/>
              <a:t>Project management</a:t>
            </a:r>
          </a:p>
          <a:p>
            <a:endParaRPr lang="en-US" dirty="0"/>
          </a:p>
        </p:txBody>
      </p:sp>
    </p:spTree>
    <p:extLst>
      <p:ext uri="{BB962C8B-B14F-4D97-AF65-F5344CB8AC3E}">
        <p14:creationId xmlns:p14="http://schemas.microsoft.com/office/powerpoint/2010/main" val="21271847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Think of a process that you have been through</a:t>
            </a:r>
            <a:endParaRPr lang="en-US" sz="3600" dirty="0"/>
          </a:p>
        </p:txBody>
      </p:sp>
      <p:sp>
        <p:nvSpPr>
          <p:cNvPr id="3" name="Content Placeholder 2"/>
          <p:cNvSpPr>
            <a:spLocks noGrp="1"/>
          </p:cNvSpPr>
          <p:nvPr>
            <p:ph idx="1"/>
          </p:nvPr>
        </p:nvSpPr>
        <p:spPr/>
        <p:txBody>
          <a:bodyPr/>
          <a:lstStyle/>
          <a:p>
            <a:r>
              <a:rPr lang="en-US" dirty="0" smtClean="0"/>
              <a:t>In terms of:</a:t>
            </a:r>
          </a:p>
          <a:p>
            <a:pPr lvl="1"/>
            <a:r>
              <a:rPr lang="en-US" b="1" dirty="0">
                <a:solidFill>
                  <a:srgbClr val="0070C0"/>
                </a:solidFill>
              </a:rPr>
              <a:t>I</a:t>
            </a:r>
            <a:r>
              <a:rPr lang="en-US" b="1" dirty="0" smtClean="0">
                <a:solidFill>
                  <a:srgbClr val="0070C0"/>
                </a:solidFill>
              </a:rPr>
              <a:t>nputs</a:t>
            </a:r>
            <a:r>
              <a:rPr lang="en-US" dirty="0" smtClean="0"/>
              <a:t> </a:t>
            </a:r>
            <a:r>
              <a:rPr lang="en-US" dirty="0"/>
              <a:t>to and </a:t>
            </a:r>
            <a:r>
              <a:rPr lang="en-US" b="1" dirty="0">
                <a:solidFill>
                  <a:srgbClr val="0070C0"/>
                </a:solidFill>
              </a:rPr>
              <a:t>outputs</a:t>
            </a:r>
            <a:r>
              <a:rPr lang="en-US" dirty="0"/>
              <a:t> from the process</a:t>
            </a:r>
          </a:p>
          <a:p>
            <a:pPr lvl="1"/>
            <a:r>
              <a:rPr lang="en-US" b="1" dirty="0">
                <a:solidFill>
                  <a:srgbClr val="0070C0"/>
                </a:solidFill>
              </a:rPr>
              <a:t>T</a:t>
            </a:r>
            <a:r>
              <a:rPr lang="en-US" b="1" dirty="0" smtClean="0">
                <a:solidFill>
                  <a:srgbClr val="0070C0"/>
                </a:solidFill>
              </a:rPr>
              <a:t>asks</a:t>
            </a:r>
            <a:endParaRPr lang="en-US" b="1" dirty="0">
              <a:solidFill>
                <a:srgbClr val="0070C0"/>
              </a:solidFill>
            </a:endParaRPr>
          </a:p>
          <a:p>
            <a:pPr lvl="1"/>
            <a:r>
              <a:rPr lang="en-US" b="1" dirty="0" smtClean="0">
                <a:solidFill>
                  <a:srgbClr val="0070C0"/>
                </a:solidFill>
              </a:rPr>
              <a:t>Data</a:t>
            </a:r>
            <a:r>
              <a:rPr lang="en-US" i="1" dirty="0" smtClean="0"/>
              <a:t> </a:t>
            </a:r>
            <a:r>
              <a:rPr lang="en-US" b="1" dirty="0" smtClean="0">
                <a:solidFill>
                  <a:srgbClr val="0070C0"/>
                </a:solidFill>
              </a:rPr>
              <a:t>flows - </a:t>
            </a:r>
            <a:r>
              <a:rPr lang="en-US" dirty="0" smtClean="0"/>
              <a:t>inputs </a:t>
            </a:r>
            <a:r>
              <a:rPr lang="en-US" dirty="0"/>
              <a:t>to and outputs from each task </a:t>
            </a:r>
            <a:endParaRPr lang="en-US" dirty="0" smtClean="0"/>
          </a:p>
          <a:p>
            <a:pPr lvl="1"/>
            <a:r>
              <a:rPr lang="en-US" b="1" dirty="0">
                <a:solidFill>
                  <a:srgbClr val="0070C0"/>
                </a:solidFill>
              </a:rPr>
              <a:t>C</a:t>
            </a:r>
            <a:r>
              <a:rPr lang="en-US" b="1" dirty="0" smtClean="0">
                <a:solidFill>
                  <a:srgbClr val="0070C0"/>
                </a:solidFill>
              </a:rPr>
              <a:t>ontrol</a:t>
            </a:r>
            <a:r>
              <a:rPr lang="en-US" i="1" dirty="0" smtClean="0"/>
              <a:t> </a:t>
            </a:r>
            <a:r>
              <a:rPr lang="en-US" b="1" dirty="0" smtClean="0">
                <a:solidFill>
                  <a:srgbClr val="0070C0"/>
                </a:solidFill>
              </a:rPr>
              <a:t>flows - </a:t>
            </a:r>
            <a:r>
              <a:rPr lang="en-US" dirty="0" smtClean="0"/>
              <a:t>the </a:t>
            </a:r>
            <a:r>
              <a:rPr lang="en-US" b="1" dirty="0">
                <a:solidFill>
                  <a:srgbClr val="0070C0"/>
                </a:solidFill>
              </a:rPr>
              <a:t>order</a:t>
            </a:r>
            <a:r>
              <a:rPr lang="en-US" dirty="0"/>
              <a:t> of tasks and the </a:t>
            </a:r>
            <a:r>
              <a:rPr lang="en-US" b="1" dirty="0">
                <a:solidFill>
                  <a:srgbClr val="0070C0"/>
                </a:solidFill>
              </a:rPr>
              <a:t>conditions</a:t>
            </a:r>
            <a:r>
              <a:rPr lang="en-US" dirty="0"/>
              <a:t> under which they </a:t>
            </a:r>
            <a:r>
              <a:rPr lang="en-US" dirty="0" smtClean="0"/>
              <a:t>occur</a:t>
            </a:r>
            <a:endParaRPr lang="en-US" dirty="0"/>
          </a:p>
        </p:txBody>
      </p:sp>
    </p:spTree>
    <p:extLst>
      <p:ext uri="{BB962C8B-B14F-4D97-AF65-F5344CB8AC3E}">
        <p14:creationId xmlns:p14="http://schemas.microsoft.com/office/powerpoint/2010/main" val="35042735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0216" y="-190919"/>
            <a:ext cx="10933568" cy="7139354"/>
          </a:xfrm>
        </p:spPr>
      </p:pic>
    </p:spTree>
    <p:extLst>
      <p:ext uri="{BB962C8B-B14F-4D97-AF65-F5344CB8AC3E}">
        <p14:creationId xmlns:p14="http://schemas.microsoft.com/office/powerpoint/2010/main" val="10310062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RUP</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Fully specified process, comes with templates</a:t>
            </a:r>
          </a:p>
          <a:p>
            <a:pPr lvl="1"/>
            <a:r>
              <a:rPr lang="en-US" dirty="0" smtClean="0"/>
              <a:t>Adaptable to projects of different sizes/needs</a:t>
            </a:r>
          </a:p>
          <a:p>
            <a:pPr lvl="1"/>
            <a:r>
              <a:rPr lang="en-US" dirty="0" smtClean="0"/>
              <a:t>Less risk</a:t>
            </a:r>
          </a:p>
          <a:p>
            <a:pPr lvl="1"/>
            <a:r>
              <a:rPr lang="en-US" dirty="0" smtClean="0"/>
              <a:t>Getting usable product quickly</a:t>
            </a:r>
          </a:p>
          <a:p>
            <a:pPr lvl="1"/>
            <a:r>
              <a:rPr lang="en-US" dirty="0" smtClean="0"/>
              <a:t>Iterative</a:t>
            </a:r>
          </a:p>
          <a:p>
            <a:r>
              <a:rPr lang="en-US" dirty="0" smtClean="0"/>
              <a:t>Cons</a:t>
            </a:r>
          </a:p>
          <a:p>
            <a:pPr lvl="1"/>
            <a:r>
              <a:rPr lang="en-US" dirty="0" smtClean="0"/>
              <a:t>Requiring knowledgeable and experienced developers</a:t>
            </a:r>
          </a:p>
          <a:p>
            <a:pPr lvl="1"/>
            <a:r>
              <a:rPr lang="en-US" dirty="0" smtClean="0"/>
              <a:t>A lot of documentation and management effort (heavyweight)</a:t>
            </a:r>
          </a:p>
          <a:p>
            <a:pPr lvl="1"/>
            <a:r>
              <a:rPr lang="en-US" dirty="0" smtClean="0"/>
              <a:t>Cannot handle requirements change very well</a:t>
            </a:r>
            <a:endParaRPr lang="en-US" dirty="0"/>
          </a:p>
        </p:txBody>
      </p:sp>
    </p:spTree>
    <p:extLst>
      <p:ext uri="{BB962C8B-B14F-4D97-AF65-F5344CB8AC3E}">
        <p14:creationId xmlns:p14="http://schemas.microsoft.com/office/powerpoint/2010/main" val="2255168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smtClean="0"/>
              <a:t>OK,  iterative &amp; incremental processes have their strength, but…</a:t>
            </a:r>
            <a:endParaRPr lang="en-US" sz="4000" dirty="0"/>
          </a:p>
        </p:txBody>
      </p:sp>
      <p:pic>
        <p:nvPicPr>
          <p:cNvPr id="3" name="Picture 2"/>
          <p:cNvPicPr>
            <a:picLocks noChangeAspect="1"/>
          </p:cNvPicPr>
          <p:nvPr/>
        </p:nvPicPr>
        <p:blipFill>
          <a:blip r:embed="rId2">
            <a:biLevel thresh="50000"/>
            <a:extLst>
              <a:ext uri="{28A0092B-C50C-407E-A947-70E740481C1C}">
                <a14:useLocalDpi xmlns:a14="http://schemas.microsoft.com/office/drawing/2010/main" val="0"/>
              </a:ext>
            </a:extLst>
          </a:blip>
          <a:stretch>
            <a:fillRect/>
          </a:stretch>
        </p:blipFill>
        <p:spPr>
          <a:xfrm>
            <a:off x="523875" y="4352925"/>
            <a:ext cx="2171700" cy="1809750"/>
          </a:xfrm>
          <a:prstGeom prst="rect">
            <a:avLst/>
          </a:prstGeom>
        </p:spPr>
      </p:pic>
    </p:spTree>
    <p:extLst>
      <p:ext uri="{BB962C8B-B14F-4D97-AF65-F5344CB8AC3E}">
        <p14:creationId xmlns:p14="http://schemas.microsoft.com/office/powerpoint/2010/main" val="8450268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Processes</a:t>
            </a:r>
          </a:p>
        </p:txBody>
      </p:sp>
      <p:sp>
        <p:nvSpPr>
          <p:cNvPr id="3" name="Content Placeholder 2"/>
          <p:cNvSpPr>
            <a:spLocks noGrp="1"/>
          </p:cNvSpPr>
          <p:nvPr>
            <p:ph idx="1"/>
          </p:nvPr>
        </p:nvSpPr>
        <p:spPr>
          <a:xfrm>
            <a:off x="838200" y="1847659"/>
            <a:ext cx="10515600" cy="4351338"/>
          </a:xfrm>
        </p:spPr>
        <p:txBody>
          <a:bodyPr/>
          <a:lstStyle/>
          <a:p>
            <a:r>
              <a:rPr lang="en-US" dirty="0"/>
              <a:t>A Generic Model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8778" y="867681"/>
            <a:ext cx="4413222" cy="5990319"/>
          </a:xfrm>
          <a:prstGeom prst="rect">
            <a:avLst/>
          </a:prstGeom>
        </p:spPr>
      </p:pic>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0791" y="1571889"/>
            <a:ext cx="4117987" cy="5181336"/>
          </a:xfrm>
          <a:prstGeom prst="rect">
            <a:avLst/>
          </a:prstGeom>
        </p:spPr>
      </p:pic>
    </p:spTree>
    <p:extLst>
      <p:ext uri="{BB962C8B-B14F-4D97-AF65-F5344CB8AC3E}">
        <p14:creationId xmlns:p14="http://schemas.microsoft.com/office/powerpoint/2010/main" val="111611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Programming - XP (Beck; 2004)</a:t>
            </a:r>
          </a:p>
        </p:txBody>
      </p:sp>
      <p:sp>
        <p:nvSpPr>
          <p:cNvPr id="3" name="Content Placeholder 2"/>
          <p:cNvSpPr>
            <a:spLocks noGrp="1"/>
          </p:cNvSpPr>
          <p:nvPr>
            <p:ph idx="1"/>
          </p:nvPr>
        </p:nvSpPr>
        <p:spPr/>
        <p:txBody>
          <a:bodyPr>
            <a:normAutofit fontScale="85000" lnSpcReduction="20000"/>
          </a:bodyPr>
          <a:lstStyle/>
          <a:p>
            <a:r>
              <a:rPr lang="en-US" dirty="0"/>
              <a:t>Basic Principles:</a:t>
            </a:r>
          </a:p>
          <a:p>
            <a:pPr lvl="1"/>
            <a:r>
              <a:rPr lang="en-US" dirty="0"/>
              <a:t>Ensure </a:t>
            </a:r>
            <a:r>
              <a:rPr lang="en-US" b="1" dirty="0">
                <a:solidFill>
                  <a:srgbClr val="0070C0"/>
                </a:solidFill>
              </a:rPr>
              <a:t>rapid</a:t>
            </a:r>
            <a:r>
              <a:rPr lang="en-US" dirty="0">
                <a:solidFill>
                  <a:srgbClr val="0070C0"/>
                </a:solidFill>
              </a:rPr>
              <a:t> </a:t>
            </a:r>
            <a:r>
              <a:rPr lang="en-US" dirty="0"/>
              <a:t>feedback</a:t>
            </a:r>
          </a:p>
          <a:p>
            <a:pPr lvl="1"/>
            <a:r>
              <a:rPr lang="en-US" dirty="0"/>
              <a:t>Embrace </a:t>
            </a:r>
            <a:r>
              <a:rPr lang="en-US" b="1" dirty="0">
                <a:solidFill>
                  <a:srgbClr val="0070C0"/>
                </a:solidFill>
              </a:rPr>
              <a:t>change</a:t>
            </a:r>
          </a:p>
          <a:p>
            <a:pPr lvl="1"/>
            <a:r>
              <a:rPr lang="en-US" b="1" dirty="0">
                <a:solidFill>
                  <a:srgbClr val="0070C0"/>
                </a:solidFill>
              </a:rPr>
              <a:t>Collective</a:t>
            </a:r>
            <a:r>
              <a:rPr lang="en-US" dirty="0"/>
              <a:t> ownership</a:t>
            </a:r>
          </a:p>
          <a:p>
            <a:r>
              <a:rPr lang="en-US" dirty="0"/>
              <a:t>Practices:</a:t>
            </a:r>
          </a:p>
          <a:p>
            <a:pPr lvl="1"/>
            <a:r>
              <a:rPr lang="en-US" b="1" dirty="0">
                <a:solidFill>
                  <a:srgbClr val="0070C0"/>
                </a:solidFill>
              </a:rPr>
              <a:t>Small</a:t>
            </a:r>
            <a:r>
              <a:rPr lang="en-US" dirty="0"/>
              <a:t> </a:t>
            </a:r>
            <a:r>
              <a:rPr lang="en-US" b="1" dirty="0">
                <a:solidFill>
                  <a:srgbClr val="0070C0"/>
                </a:solidFill>
              </a:rPr>
              <a:t>releases</a:t>
            </a:r>
            <a:r>
              <a:rPr lang="en-US" dirty="0"/>
              <a:t> (every release should be as small as possible containing the most valuable business </a:t>
            </a:r>
            <a:r>
              <a:rPr lang="en-US" dirty="0" smtClean="0"/>
              <a:t>requirements)</a:t>
            </a:r>
            <a:endParaRPr lang="en-US" dirty="0"/>
          </a:p>
          <a:p>
            <a:pPr lvl="1"/>
            <a:r>
              <a:rPr lang="en-US" dirty="0"/>
              <a:t>Have a </a:t>
            </a:r>
            <a:r>
              <a:rPr lang="en-US" b="1" dirty="0">
                <a:solidFill>
                  <a:srgbClr val="0070C0"/>
                </a:solidFill>
              </a:rPr>
              <a:t>metaphor</a:t>
            </a:r>
            <a:r>
              <a:rPr lang="en-US" dirty="0"/>
              <a:t> for the project (that replaces the architecture)</a:t>
            </a:r>
          </a:p>
          <a:p>
            <a:pPr lvl="1"/>
            <a:r>
              <a:rPr lang="en-US" b="1" dirty="0">
                <a:solidFill>
                  <a:srgbClr val="0070C0"/>
                </a:solidFill>
              </a:rPr>
              <a:t>Unit</a:t>
            </a:r>
            <a:r>
              <a:rPr lang="en-US" dirty="0"/>
              <a:t> </a:t>
            </a:r>
            <a:r>
              <a:rPr lang="en-US" b="1" dirty="0">
                <a:solidFill>
                  <a:srgbClr val="0070C0"/>
                </a:solidFill>
              </a:rPr>
              <a:t>tests</a:t>
            </a:r>
            <a:r>
              <a:rPr lang="en-US" dirty="0"/>
              <a:t> for every production module and functional tests for features</a:t>
            </a:r>
          </a:p>
          <a:p>
            <a:pPr lvl="1"/>
            <a:r>
              <a:rPr lang="en-US" dirty="0"/>
              <a:t>Make a </a:t>
            </a:r>
            <a:r>
              <a:rPr lang="en-US" b="1" dirty="0">
                <a:solidFill>
                  <a:srgbClr val="0070C0"/>
                </a:solidFill>
              </a:rPr>
              <a:t>small</a:t>
            </a:r>
            <a:r>
              <a:rPr lang="en-US" dirty="0"/>
              <a:t> </a:t>
            </a:r>
            <a:r>
              <a:rPr lang="en-US" b="1" dirty="0">
                <a:solidFill>
                  <a:srgbClr val="0070C0"/>
                </a:solidFill>
              </a:rPr>
              <a:t>initial</a:t>
            </a:r>
            <a:r>
              <a:rPr lang="en-US" dirty="0"/>
              <a:t> </a:t>
            </a:r>
            <a:r>
              <a:rPr lang="en-US" b="1" dirty="0">
                <a:solidFill>
                  <a:srgbClr val="0070C0"/>
                </a:solidFill>
              </a:rPr>
              <a:t>investment</a:t>
            </a:r>
            <a:r>
              <a:rPr lang="en-US" dirty="0"/>
              <a:t> (i.e., the simplest solution that works is the best) and </a:t>
            </a:r>
            <a:r>
              <a:rPr lang="en-US" b="1" dirty="0">
                <a:solidFill>
                  <a:srgbClr val="0070C0"/>
                </a:solidFill>
              </a:rPr>
              <a:t>refactor</a:t>
            </a:r>
            <a:r>
              <a:rPr lang="en-US" dirty="0"/>
              <a:t> (i.e., improve) later</a:t>
            </a:r>
          </a:p>
          <a:p>
            <a:pPr lvl="1"/>
            <a:r>
              <a:rPr lang="en-US" b="1" dirty="0">
                <a:solidFill>
                  <a:srgbClr val="0070C0"/>
                </a:solidFill>
              </a:rPr>
              <a:t>Pair</a:t>
            </a:r>
            <a:r>
              <a:rPr lang="en-US" dirty="0"/>
              <a:t> </a:t>
            </a:r>
            <a:r>
              <a:rPr lang="en-US" b="1" dirty="0">
                <a:solidFill>
                  <a:srgbClr val="0070C0"/>
                </a:solidFill>
              </a:rPr>
              <a:t>programming</a:t>
            </a:r>
            <a:r>
              <a:rPr lang="en-US" dirty="0"/>
              <a:t> (all production code is written with two people working at one computer; one person thinks about the simplest implementation the other things strategically)</a:t>
            </a:r>
          </a:p>
          <a:p>
            <a:pPr lvl="1"/>
            <a:r>
              <a:rPr lang="en-US" b="1" dirty="0">
                <a:solidFill>
                  <a:srgbClr val="0070C0"/>
                </a:solidFill>
              </a:rPr>
              <a:t>Continuous</a:t>
            </a:r>
            <a:r>
              <a:rPr lang="en-US" dirty="0"/>
              <a:t> </a:t>
            </a:r>
            <a:r>
              <a:rPr lang="en-US" b="1" dirty="0">
                <a:solidFill>
                  <a:srgbClr val="0070C0"/>
                </a:solidFill>
              </a:rPr>
              <a:t>integration</a:t>
            </a:r>
            <a:r>
              <a:rPr lang="en-US" dirty="0"/>
              <a:t> (code is integrated and tested every few hours)</a:t>
            </a:r>
          </a:p>
          <a:p>
            <a:pPr lvl="1"/>
            <a:r>
              <a:rPr lang="en-US" dirty="0"/>
              <a:t>Strict </a:t>
            </a:r>
            <a:r>
              <a:rPr lang="en-US" b="1" dirty="0">
                <a:solidFill>
                  <a:srgbClr val="0070C0"/>
                </a:solidFill>
              </a:rPr>
              <a:t>coding</a:t>
            </a:r>
            <a:r>
              <a:rPr lang="en-US" dirty="0"/>
              <a:t> </a:t>
            </a:r>
            <a:r>
              <a:rPr lang="en-US" b="1" dirty="0">
                <a:solidFill>
                  <a:srgbClr val="0070C0"/>
                </a:solidFill>
              </a:rPr>
              <a:t>standards</a:t>
            </a:r>
          </a:p>
          <a:p>
            <a:endParaRPr lang="en-US" dirty="0"/>
          </a:p>
        </p:txBody>
      </p:sp>
    </p:spTree>
    <p:extLst>
      <p:ext uri="{BB962C8B-B14F-4D97-AF65-F5344CB8AC3E}">
        <p14:creationId xmlns:p14="http://schemas.microsoft.com/office/powerpoint/2010/main" val="28702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Programming (cont.)</a:t>
            </a:r>
          </a:p>
        </p:txBody>
      </p:sp>
      <p:sp>
        <p:nvSpPr>
          <p:cNvPr id="3" name="Content Placeholder 2"/>
          <p:cNvSpPr>
            <a:spLocks noGrp="1"/>
          </p:cNvSpPr>
          <p:nvPr>
            <p:ph idx="1"/>
          </p:nvPr>
        </p:nvSpPr>
        <p:spPr/>
        <p:txBody>
          <a:bodyPr>
            <a:normAutofit fontScale="92500" lnSpcReduction="10000"/>
          </a:bodyPr>
          <a:lstStyle/>
          <a:p>
            <a:r>
              <a:rPr lang="en-US" dirty="0"/>
              <a:t>Participants in the Planning Process:</a:t>
            </a:r>
          </a:p>
          <a:p>
            <a:pPr lvl="1"/>
            <a:r>
              <a:rPr lang="en-US" dirty="0"/>
              <a:t>Business</a:t>
            </a:r>
          </a:p>
          <a:p>
            <a:pPr lvl="1"/>
            <a:r>
              <a:rPr lang="en-US" dirty="0"/>
              <a:t>Development</a:t>
            </a:r>
          </a:p>
          <a:p>
            <a:r>
              <a:rPr lang="en-US" dirty="0"/>
              <a:t>Planning Tools:</a:t>
            </a:r>
          </a:p>
          <a:p>
            <a:pPr lvl="1"/>
            <a:r>
              <a:rPr lang="en-US" b="1" dirty="0">
                <a:solidFill>
                  <a:srgbClr val="0070C0"/>
                </a:solidFill>
              </a:rPr>
              <a:t>Story cards </a:t>
            </a:r>
            <a:r>
              <a:rPr lang="en-US" dirty="0"/>
              <a:t>describe the necessary functionality (in the form of a task description) and an estimate of how long the </a:t>
            </a:r>
            <a:r>
              <a:rPr lang="en-US" dirty="0" smtClean="0"/>
              <a:t>functionality </a:t>
            </a:r>
            <a:r>
              <a:rPr lang="en-US" dirty="0"/>
              <a:t>will take to implement</a:t>
            </a:r>
          </a:p>
          <a:p>
            <a:r>
              <a:rPr lang="en-US" dirty="0"/>
              <a:t>The Planning Process:</a:t>
            </a:r>
          </a:p>
          <a:p>
            <a:pPr lvl="1"/>
            <a:r>
              <a:rPr lang="en-US" dirty="0"/>
              <a:t>Exploration - found out what new things the system could do</a:t>
            </a:r>
          </a:p>
          <a:p>
            <a:pPr lvl="1"/>
            <a:r>
              <a:rPr lang="en-US" dirty="0"/>
              <a:t>Commitment - Decide what subset of all possible requirements to pursue next (Business sorts by value; Development sorts by risk</a:t>
            </a:r>
          </a:p>
          <a:p>
            <a:pPr lvl="1"/>
            <a:r>
              <a:rPr lang="en-US" dirty="0"/>
              <a:t>Steer - Guide the development (involves iteration, recovery, new story construction, and </a:t>
            </a:r>
            <a:r>
              <a:rPr lang="en-US" dirty="0" smtClean="0"/>
              <a:t>re-estimation</a:t>
            </a:r>
            <a:endParaRPr lang="en-US" dirty="0"/>
          </a:p>
          <a:p>
            <a:endParaRPr lang="en-US" dirty="0"/>
          </a:p>
        </p:txBody>
      </p:sp>
    </p:spTree>
    <p:extLst>
      <p:ext uri="{BB962C8B-B14F-4D97-AF65-F5344CB8AC3E}">
        <p14:creationId xmlns:p14="http://schemas.microsoft.com/office/powerpoint/2010/main" val="8158792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Programming (cont.)</a:t>
            </a:r>
            <a:endParaRPr lang="en-US" dirty="0"/>
          </a:p>
        </p:txBody>
      </p:sp>
      <p:sp>
        <p:nvSpPr>
          <p:cNvPr id="3" name="Content Placeholder 2"/>
          <p:cNvSpPr>
            <a:spLocks noGrp="1"/>
          </p:cNvSpPr>
          <p:nvPr>
            <p:ph idx="1"/>
          </p:nvPr>
        </p:nvSpPr>
        <p:spPr>
          <a:xfrm>
            <a:off x="838200" y="1838504"/>
            <a:ext cx="10515600" cy="4351338"/>
          </a:xfrm>
        </p:spPr>
        <p:txBody>
          <a:bodyPr/>
          <a:lstStyle/>
          <a:p>
            <a:r>
              <a:rPr lang="en-US" dirty="0" smtClean="0"/>
              <a:t>Story board</a:t>
            </a:r>
            <a:endParaRPr lang="en-US" dirty="0"/>
          </a:p>
        </p:txBody>
      </p:sp>
      <p:pic>
        <p:nvPicPr>
          <p:cNvPr id="4" name="Picture 3"/>
          <p:cNvPicPr>
            <a:picLocks noChangeAspect="1"/>
          </p:cNvPicPr>
          <p:nvPr/>
        </p:nvPicPr>
        <p:blipFill>
          <a:blip r:embed="rId2"/>
          <a:stretch>
            <a:fillRect/>
          </a:stretch>
        </p:blipFill>
        <p:spPr>
          <a:xfrm>
            <a:off x="3361385" y="1539608"/>
            <a:ext cx="6953815" cy="5215361"/>
          </a:xfrm>
          <a:prstGeom prst="rect">
            <a:avLst/>
          </a:prstGeom>
        </p:spPr>
      </p:pic>
    </p:spTree>
    <p:extLst>
      <p:ext uri="{BB962C8B-B14F-4D97-AF65-F5344CB8AC3E}">
        <p14:creationId xmlns:p14="http://schemas.microsoft.com/office/powerpoint/2010/main" val="205206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(Sutherland and </a:t>
            </a:r>
            <a:r>
              <a:rPr lang="en-US" dirty="0" err="1"/>
              <a:t>Schwaber</a:t>
            </a:r>
            <a:r>
              <a:rPr lang="en-US" dirty="0"/>
              <a:t>; 1995)</a:t>
            </a:r>
          </a:p>
        </p:txBody>
      </p:sp>
      <p:sp>
        <p:nvSpPr>
          <p:cNvPr id="3" name="Content Placeholder 2"/>
          <p:cNvSpPr>
            <a:spLocks noGrp="1"/>
          </p:cNvSpPr>
          <p:nvPr>
            <p:ph idx="1"/>
          </p:nvPr>
        </p:nvSpPr>
        <p:spPr/>
        <p:txBody>
          <a:bodyPr>
            <a:normAutofit fontScale="92500" lnSpcReduction="20000"/>
          </a:bodyPr>
          <a:lstStyle/>
          <a:p>
            <a:r>
              <a:rPr lang="en-US" b="1" dirty="0">
                <a:solidFill>
                  <a:srgbClr val="0070C0"/>
                </a:solidFill>
              </a:rPr>
              <a:t>Sprints</a:t>
            </a:r>
            <a:r>
              <a:rPr lang="en-US" dirty="0"/>
              <a:t>:</a:t>
            </a:r>
          </a:p>
          <a:p>
            <a:pPr lvl="1"/>
            <a:r>
              <a:rPr lang="en-US" dirty="0"/>
              <a:t>Fixed duration development cycles (usually 1-4 weeks) that end on a specific date (whether the work has been completed or not)</a:t>
            </a:r>
          </a:p>
          <a:p>
            <a:r>
              <a:rPr lang="en-US" dirty="0"/>
              <a:t>Scrum Roles:</a:t>
            </a:r>
          </a:p>
          <a:p>
            <a:pPr lvl="1"/>
            <a:r>
              <a:rPr lang="en-US" b="1" dirty="0">
                <a:solidFill>
                  <a:srgbClr val="0070C0"/>
                </a:solidFill>
              </a:rPr>
              <a:t>Product Owner </a:t>
            </a:r>
            <a:r>
              <a:rPr lang="en-US" dirty="0"/>
              <a:t>(responsible for achieving maximum business value)</a:t>
            </a:r>
          </a:p>
          <a:p>
            <a:pPr lvl="1"/>
            <a:r>
              <a:rPr lang="en-US" dirty="0"/>
              <a:t>Team (multi-functional; 5-10 people)</a:t>
            </a:r>
          </a:p>
          <a:p>
            <a:pPr lvl="1"/>
            <a:r>
              <a:rPr lang="en-US" dirty="0" err="1"/>
              <a:t>ScrumMaster</a:t>
            </a:r>
            <a:r>
              <a:rPr lang="en-US" dirty="0"/>
              <a:t> (helps the Team be successful; protects the Team)</a:t>
            </a:r>
          </a:p>
          <a:p>
            <a:r>
              <a:rPr lang="en-US" dirty="0"/>
              <a:t>Process:</a:t>
            </a:r>
          </a:p>
          <a:p>
            <a:pPr lvl="1"/>
            <a:r>
              <a:rPr lang="en-US" dirty="0"/>
              <a:t>Start of the Sprint: There is a Sprint Planning Meeting at which the Team selects items from a prioritized list of requirements/features and commits to completing them</a:t>
            </a:r>
          </a:p>
          <a:p>
            <a:pPr lvl="1"/>
            <a:r>
              <a:rPr lang="en-US" dirty="0"/>
              <a:t>Each Day: Members of the Team report (at a standup meeting of 15 minutes or less) on progress</a:t>
            </a:r>
          </a:p>
          <a:p>
            <a:endParaRPr lang="en-US" dirty="0"/>
          </a:p>
        </p:txBody>
      </p:sp>
    </p:spTree>
    <p:extLst>
      <p:ext uri="{BB962C8B-B14F-4D97-AF65-F5344CB8AC3E}">
        <p14:creationId xmlns:p14="http://schemas.microsoft.com/office/powerpoint/2010/main" val="14982856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(cont.)</a:t>
            </a:r>
          </a:p>
        </p:txBody>
      </p:sp>
      <p:sp>
        <p:nvSpPr>
          <p:cNvPr id="3" name="Content Placeholder 2"/>
          <p:cNvSpPr>
            <a:spLocks noGrp="1"/>
          </p:cNvSpPr>
          <p:nvPr>
            <p:ph idx="1"/>
          </p:nvPr>
        </p:nvSpPr>
        <p:spPr/>
        <p:txBody>
          <a:bodyPr>
            <a:normAutofit lnSpcReduction="10000"/>
          </a:bodyPr>
          <a:lstStyle/>
          <a:p>
            <a:r>
              <a:rPr lang="en-US" dirty="0"/>
              <a:t>Terminology:</a:t>
            </a:r>
          </a:p>
          <a:p>
            <a:pPr lvl="1"/>
            <a:r>
              <a:rPr lang="en-US" dirty="0"/>
              <a:t>The prioritized list of requirements/features is called the </a:t>
            </a:r>
            <a:r>
              <a:rPr lang="en-US" b="1" dirty="0">
                <a:solidFill>
                  <a:srgbClr val="0070C0"/>
                </a:solidFill>
              </a:rPr>
              <a:t>Product Backlog</a:t>
            </a:r>
          </a:p>
          <a:p>
            <a:pPr lvl="1">
              <a:lnSpc>
                <a:spcPct val="100000"/>
              </a:lnSpc>
            </a:pPr>
            <a:r>
              <a:rPr lang="en-US" dirty="0"/>
              <a:t>The tasks being completed are called the </a:t>
            </a:r>
            <a:r>
              <a:rPr lang="en-US" b="1" dirty="0">
                <a:solidFill>
                  <a:srgbClr val="0070C0"/>
                </a:solidFill>
              </a:rPr>
              <a:t>Sprint Backlog</a:t>
            </a:r>
          </a:p>
          <a:p>
            <a:pPr lvl="1">
              <a:lnSpc>
                <a:spcPct val="100000"/>
              </a:lnSpc>
            </a:pPr>
            <a:r>
              <a:rPr lang="en-US" dirty="0"/>
              <a:t>The daily meeting is called the </a:t>
            </a:r>
            <a:r>
              <a:rPr lang="en-US" b="1" dirty="0">
                <a:solidFill>
                  <a:srgbClr val="0070C0"/>
                </a:solidFill>
              </a:rPr>
              <a:t>Daily Scrum</a:t>
            </a:r>
          </a:p>
          <a:p>
            <a:pPr lvl="1"/>
            <a:r>
              <a:rPr lang="en-US" dirty="0"/>
              <a:t>Members of the Team are sometimes called "Pigs" (because they are truly committed to making bacon and eggs) and everyone else is called a "Chicken" (because they are only involved in making bacon and eggs)</a:t>
            </a:r>
          </a:p>
          <a:p>
            <a:r>
              <a:rPr lang="en-US" dirty="0"/>
              <a:t>Some Details about the Product Backlog:</a:t>
            </a:r>
          </a:p>
          <a:p>
            <a:pPr lvl="1"/>
            <a:r>
              <a:rPr lang="en-US" dirty="0"/>
              <a:t>The Product Backlog includes a rough estimate of the "</a:t>
            </a:r>
            <a:r>
              <a:rPr lang="en-US" b="1" dirty="0">
                <a:solidFill>
                  <a:srgbClr val="0070C0"/>
                </a:solidFill>
              </a:rPr>
              <a:t>size</a:t>
            </a:r>
            <a:r>
              <a:rPr lang="en-US" dirty="0"/>
              <a:t>"</a:t>
            </a:r>
          </a:p>
          <a:p>
            <a:pPr lvl="1"/>
            <a:r>
              <a:rPr lang="en-US" dirty="0"/>
              <a:t>The Product Backlog also contains developer "</a:t>
            </a:r>
            <a:r>
              <a:rPr lang="en-US" b="1" dirty="0">
                <a:solidFill>
                  <a:srgbClr val="0070C0"/>
                </a:solidFill>
              </a:rPr>
              <a:t>to dos</a:t>
            </a:r>
            <a:r>
              <a:rPr lang="en-US" dirty="0"/>
              <a:t>", exploratory work, and known bugs</a:t>
            </a:r>
          </a:p>
          <a:p>
            <a:pPr lvl="1"/>
            <a:r>
              <a:rPr lang="en-US" u="sng" dirty="0">
                <a:solidFill>
                  <a:srgbClr val="0070C0"/>
                </a:solidFill>
              </a:rPr>
              <a:t>The Product Backlog is updated by the Product Owner</a:t>
            </a:r>
          </a:p>
          <a:p>
            <a:endParaRPr lang="en-US" dirty="0"/>
          </a:p>
        </p:txBody>
      </p:sp>
    </p:spTree>
    <p:extLst>
      <p:ext uri="{BB962C8B-B14F-4D97-AF65-F5344CB8AC3E}">
        <p14:creationId xmlns:p14="http://schemas.microsoft.com/office/powerpoint/2010/main" val="10347973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(cont.)</a:t>
            </a:r>
          </a:p>
        </p:txBody>
      </p:sp>
      <p:pic>
        <p:nvPicPr>
          <p:cNvPr id="4" name="Content Placeholder 3"/>
          <p:cNvPicPr>
            <a:picLocks noGrp="1" noChangeAspect="1"/>
          </p:cNvPicPr>
          <p:nvPr>
            <p:ph idx="1"/>
          </p:nvPr>
        </p:nvPicPr>
        <p:blipFill>
          <a:blip r:embed="rId2"/>
          <a:stretch>
            <a:fillRect/>
          </a:stretch>
        </p:blipFill>
        <p:spPr>
          <a:xfrm>
            <a:off x="4672305" y="0"/>
            <a:ext cx="3270857" cy="6855092"/>
          </a:xfrm>
        </p:spPr>
      </p:pic>
    </p:spTree>
    <p:extLst>
      <p:ext uri="{BB962C8B-B14F-4D97-AF65-F5344CB8AC3E}">
        <p14:creationId xmlns:p14="http://schemas.microsoft.com/office/powerpoint/2010/main" val="15162527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153" y="3540748"/>
            <a:ext cx="6986744" cy="2903328"/>
          </a:xfrm>
          <a:prstGeom prst="rect">
            <a:avLst/>
          </a:prstGeom>
        </p:spPr>
      </p:pic>
      <p:sp>
        <p:nvSpPr>
          <p:cNvPr id="18" name="Title 17"/>
          <p:cNvSpPr>
            <a:spLocks noGrp="1"/>
          </p:cNvSpPr>
          <p:nvPr>
            <p:ph type="title"/>
          </p:nvPr>
        </p:nvSpPr>
        <p:spPr/>
        <p:txBody>
          <a:bodyPr/>
          <a:lstStyle/>
          <a:p>
            <a:r>
              <a:rPr lang="en-US" dirty="0" smtClean="0"/>
              <a:t>Recall the Card Game…</a:t>
            </a:r>
            <a:endParaRPr lang="en-US" dirty="0"/>
          </a:p>
        </p:txBody>
      </p:sp>
      <p:sp>
        <p:nvSpPr>
          <p:cNvPr id="19" name="Content Placeholder 18"/>
          <p:cNvSpPr>
            <a:spLocks noGrp="1"/>
          </p:cNvSpPr>
          <p:nvPr>
            <p:ph idx="1"/>
          </p:nvPr>
        </p:nvSpPr>
        <p:spPr/>
        <p:txBody>
          <a:bodyPr/>
          <a:lstStyle/>
          <a:p>
            <a:r>
              <a:rPr lang="en-US" dirty="0" smtClean="0"/>
              <a:t>Input:</a:t>
            </a:r>
            <a:endParaRPr lang="en-US" dirty="0"/>
          </a:p>
          <a:p>
            <a:endParaRPr lang="en-US" dirty="0" smtClean="0"/>
          </a:p>
          <a:p>
            <a:r>
              <a:rPr lang="en-US" dirty="0" smtClean="0"/>
              <a:t>Output:</a:t>
            </a:r>
            <a:endParaRPr lang="en-US" dirty="0"/>
          </a:p>
        </p:txBody>
      </p:sp>
      <p:pic>
        <p:nvPicPr>
          <p:cNvPr id="1026" name="Picture 2" descr="Image result for deck of car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9175" y="1690688"/>
            <a:ext cx="2533650" cy="180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0653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 Sprint Planning Meetings</a:t>
            </a:r>
          </a:p>
        </p:txBody>
      </p:sp>
      <p:sp>
        <p:nvSpPr>
          <p:cNvPr id="3" name="Content Placeholder 2"/>
          <p:cNvSpPr>
            <a:spLocks noGrp="1"/>
          </p:cNvSpPr>
          <p:nvPr>
            <p:ph idx="1"/>
          </p:nvPr>
        </p:nvSpPr>
        <p:spPr/>
        <p:txBody>
          <a:bodyPr/>
          <a:lstStyle/>
          <a:p>
            <a:r>
              <a:rPr lang="en-US" dirty="0"/>
              <a:t>Team members report on their </a:t>
            </a:r>
            <a:r>
              <a:rPr lang="en-US" b="1" dirty="0">
                <a:solidFill>
                  <a:srgbClr val="0070C0"/>
                </a:solidFill>
              </a:rPr>
              <a:t>availability</a:t>
            </a:r>
          </a:p>
          <a:p>
            <a:r>
              <a:rPr lang="en-US" dirty="0"/>
              <a:t>The top item in the product backlog is broken down into tasks that are recorded in the Sprint Backlog</a:t>
            </a:r>
          </a:p>
          <a:p>
            <a:r>
              <a:rPr lang="en-US" dirty="0"/>
              <a:t>Team members volunteer for the tasks (i.e., take ownership of them) and provide time estimates</a:t>
            </a:r>
          </a:p>
          <a:p>
            <a:r>
              <a:rPr lang="en-US" dirty="0"/>
              <a:t>The process continues until all available hours are accounted for (Note: Since commitments are being made these meetings can take hours)</a:t>
            </a:r>
          </a:p>
        </p:txBody>
      </p:sp>
    </p:spTree>
    <p:extLst>
      <p:ext uri="{BB962C8B-B14F-4D97-AF65-F5344CB8AC3E}">
        <p14:creationId xmlns:p14="http://schemas.microsoft.com/office/powerpoint/2010/main" val="16189467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 Sprints</a:t>
            </a:r>
          </a:p>
        </p:txBody>
      </p:sp>
      <p:sp>
        <p:nvSpPr>
          <p:cNvPr id="3" name="Content Placeholder 2"/>
          <p:cNvSpPr>
            <a:spLocks noGrp="1"/>
          </p:cNvSpPr>
          <p:nvPr>
            <p:ph idx="1"/>
          </p:nvPr>
        </p:nvSpPr>
        <p:spPr/>
        <p:txBody>
          <a:bodyPr/>
          <a:lstStyle/>
          <a:p>
            <a:r>
              <a:rPr lang="en-US" dirty="0"/>
              <a:t>The team should strive to have a working product at the end of every sprint</a:t>
            </a:r>
          </a:p>
          <a:p>
            <a:r>
              <a:rPr lang="en-US" dirty="0"/>
              <a:t>The Sprint Backlog contains, at a minimum, the tasks, the name of the task owner, the initial estimate, and the hours of work remaining</a:t>
            </a:r>
          </a:p>
          <a:p>
            <a:endParaRPr lang="en-US" dirty="0"/>
          </a:p>
        </p:txBody>
      </p:sp>
      <p:pic>
        <p:nvPicPr>
          <p:cNvPr id="4" name="Picture 3"/>
          <p:cNvPicPr>
            <a:picLocks noChangeAspect="1"/>
          </p:cNvPicPr>
          <p:nvPr/>
        </p:nvPicPr>
        <p:blipFill>
          <a:blip r:embed="rId2"/>
          <a:stretch>
            <a:fillRect/>
          </a:stretch>
        </p:blipFill>
        <p:spPr>
          <a:xfrm>
            <a:off x="929548" y="3581400"/>
            <a:ext cx="10134600" cy="2730500"/>
          </a:xfrm>
          <a:prstGeom prst="rect">
            <a:avLst/>
          </a:prstGeom>
        </p:spPr>
      </p:pic>
    </p:spTree>
    <p:extLst>
      <p:ext uri="{BB962C8B-B14F-4D97-AF65-F5344CB8AC3E}">
        <p14:creationId xmlns:p14="http://schemas.microsoft.com/office/powerpoint/2010/main" val="10197155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a:t>
            </a:r>
            <a:r>
              <a:rPr lang="mr-IN" dirty="0" smtClean="0"/>
              <a:t>–</a:t>
            </a:r>
            <a:r>
              <a:rPr lang="en-US" dirty="0" smtClean="0"/>
              <a:t> Sprints (cont.)</a:t>
            </a:r>
            <a:endParaRPr lang="en-US" dirty="0"/>
          </a:p>
        </p:txBody>
      </p:sp>
      <p:sp>
        <p:nvSpPr>
          <p:cNvPr id="3" name="Content Placeholder 2"/>
          <p:cNvSpPr>
            <a:spLocks noGrp="1"/>
          </p:cNvSpPr>
          <p:nvPr>
            <p:ph idx="1"/>
          </p:nvPr>
        </p:nvSpPr>
        <p:spPr/>
        <p:txBody>
          <a:bodyPr/>
          <a:lstStyle/>
          <a:p>
            <a:r>
              <a:rPr lang="en-US" dirty="0"/>
              <a:t>Teams often post a </a:t>
            </a:r>
            <a:r>
              <a:rPr lang="en-US" b="1" dirty="0">
                <a:solidFill>
                  <a:srgbClr val="0070C0"/>
                </a:solidFill>
              </a:rPr>
              <a:t>Sprint</a:t>
            </a:r>
            <a:r>
              <a:rPr lang="en-US" dirty="0"/>
              <a:t> </a:t>
            </a:r>
            <a:r>
              <a:rPr lang="en-US" b="1" dirty="0">
                <a:solidFill>
                  <a:srgbClr val="0070C0"/>
                </a:solidFill>
              </a:rPr>
              <a:t>Burndown</a:t>
            </a:r>
            <a:r>
              <a:rPr lang="en-US" dirty="0"/>
              <a:t> </a:t>
            </a:r>
            <a:r>
              <a:rPr lang="en-US" b="1" dirty="0">
                <a:solidFill>
                  <a:srgbClr val="0070C0"/>
                </a:solidFill>
              </a:rPr>
              <a:t>Chart</a:t>
            </a:r>
            <a:r>
              <a:rPr lang="en-US" dirty="0"/>
              <a:t> that graphically illustrates the numbers of hours remaining</a:t>
            </a:r>
          </a:p>
          <a:p>
            <a:r>
              <a:rPr lang="en-US" dirty="0"/>
              <a:t>It is very important that the team have a definition of "Done" that can be used to assess when work is complete on the current increment</a:t>
            </a:r>
          </a:p>
          <a:p>
            <a:endParaRPr lang="en-US" b="1" dirty="0"/>
          </a:p>
        </p:txBody>
      </p:sp>
    </p:spTree>
    <p:extLst>
      <p:ext uri="{BB962C8B-B14F-4D97-AF65-F5344CB8AC3E}">
        <p14:creationId xmlns:p14="http://schemas.microsoft.com/office/powerpoint/2010/main" val="14397457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Nerd Humor - From Product Backlog to Sprint Backlog</a:t>
            </a:r>
          </a:p>
        </p:txBody>
      </p:sp>
      <p:pic>
        <p:nvPicPr>
          <p:cNvPr id="4" name="Content Placeholder 3"/>
          <p:cNvPicPr>
            <a:picLocks noGrp="1" noChangeAspect="1"/>
          </p:cNvPicPr>
          <p:nvPr>
            <p:ph idx="1"/>
          </p:nvPr>
        </p:nvPicPr>
        <p:blipFill>
          <a:blip r:embed="rId2"/>
          <a:stretch>
            <a:fillRect/>
          </a:stretch>
        </p:blipFill>
        <p:spPr>
          <a:xfrm>
            <a:off x="4799340" y="1825625"/>
            <a:ext cx="2593319" cy="4351338"/>
          </a:xfrm>
        </p:spPr>
      </p:pic>
      <p:sp>
        <p:nvSpPr>
          <p:cNvPr id="5" name="Rectangle 4"/>
          <p:cNvSpPr/>
          <p:nvPr/>
        </p:nvSpPr>
        <p:spPr>
          <a:xfrm>
            <a:off x="8934259" y="5807631"/>
            <a:ext cx="1903085" cy="369332"/>
          </a:xfrm>
          <a:prstGeom prst="rect">
            <a:avLst/>
          </a:prstGeom>
        </p:spPr>
        <p:txBody>
          <a:bodyPr wrap="none">
            <a:spAutoFit/>
          </a:bodyPr>
          <a:lstStyle/>
          <a:p>
            <a:r>
              <a:rPr lang="en-US" dirty="0">
                <a:solidFill>
                  <a:srgbClr val="000000"/>
                </a:solidFill>
                <a:latin typeface="Arial" charset="0"/>
              </a:rPr>
              <a:t>Courtesy of </a:t>
            </a:r>
            <a:r>
              <a:rPr lang="en-US" dirty="0">
                <a:solidFill>
                  <a:srgbClr val="450084"/>
                </a:solidFill>
                <a:latin typeface="Arial" charset="0"/>
                <a:hlinkClick r:id="rId3"/>
              </a:rPr>
              <a:t>xkcd</a:t>
            </a:r>
            <a:endParaRPr lang="en-US" dirty="0"/>
          </a:p>
        </p:txBody>
      </p:sp>
    </p:spTree>
    <p:extLst>
      <p:ext uri="{BB962C8B-B14F-4D97-AF65-F5344CB8AC3E}">
        <p14:creationId xmlns:p14="http://schemas.microsoft.com/office/powerpoint/2010/main" val="21092417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Driven Development - FDD (De Luca; 1977)</a:t>
            </a:r>
          </a:p>
        </p:txBody>
      </p:sp>
      <p:sp>
        <p:nvSpPr>
          <p:cNvPr id="3" name="Content Placeholder 2"/>
          <p:cNvSpPr>
            <a:spLocks noGrp="1"/>
          </p:cNvSpPr>
          <p:nvPr>
            <p:ph idx="1"/>
          </p:nvPr>
        </p:nvSpPr>
        <p:spPr/>
        <p:txBody>
          <a:bodyPr>
            <a:normAutofit lnSpcReduction="10000"/>
          </a:bodyPr>
          <a:lstStyle/>
          <a:p>
            <a:r>
              <a:rPr lang="en-US" dirty="0"/>
              <a:t>The Process:</a:t>
            </a:r>
          </a:p>
          <a:p>
            <a:pPr lvl="1"/>
            <a:r>
              <a:rPr lang="en-US" dirty="0"/>
              <a:t>Develop an overall model</a:t>
            </a:r>
          </a:p>
          <a:p>
            <a:pPr lvl="1"/>
            <a:r>
              <a:rPr lang="en-US" dirty="0"/>
              <a:t>Build a feature list</a:t>
            </a:r>
          </a:p>
          <a:p>
            <a:pPr lvl="1"/>
            <a:r>
              <a:rPr lang="en-US" dirty="0"/>
              <a:t>Plan by feature</a:t>
            </a:r>
          </a:p>
          <a:p>
            <a:pPr lvl="1"/>
            <a:r>
              <a:rPr lang="en-US" dirty="0"/>
              <a:t>Design by feature</a:t>
            </a:r>
          </a:p>
          <a:p>
            <a:pPr lvl="1"/>
            <a:r>
              <a:rPr lang="en-US" dirty="0"/>
              <a:t>Build by feature</a:t>
            </a:r>
          </a:p>
          <a:p>
            <a:r>
              <a:rPr lang="en-US" dirty="0"/>
              <a:t>Practices:</a:t>
            </a:r>
          </a:p>
          <a:p>
            <a:pPr lvl="1"/>
            <a:r>
              <a:rPr lang="en-US" dirty="0"/>
              <a:t>Individual ownership of classes</a:t>
            </a:r>
          </a:p>
          <a:p>
            <a:pPr lvl="1"/>
            <a:r>
              <a:rPr lang="en-US" dirty="0"/>
              <a:t>Extensive use of code inspections</a:t>
            </a:r>
          </a:p>
          <a:p>
            <a:pPr lvl="1"/>
            <a:r>
              <a:rPr lang="en-US" dirty="0"/>
              <a:t>Regular builds</a:t>
            </a:r>
          </a:p>
          <a:p>
            <a:r>
              <a:rPr lang="en-US" sz="2000" dirty="0"/>
              <a:t>More reading: http://</a:t>
            </a:r>
            <a:r>
              <a:rPr lang="en-US" sz="2000" dirty="0" err="1"/>
              <a:t>agilemodeling.com</a:t>
            </a:r>
            <a:r>
              <a:rPr lang="en-US" sz="2000" dirty="0"/>
              <a:t>/essays/</a:t>
            </a:r>
            <a:r>
              <a:rPr lang="en-US" sz="2000" dirty="0" err="1"/>
              <a:t>fdd.htm</a:t>
            </a:r>
            <a:endParaRPr lang="en-US" sz="2000" dirty="0"/>
          </a:p>
        </p:txBody>
      </p:sp>
    </p:spTree>
    <p:extLst>
      <p:ext uri="{BB962C8B-B14F-4D97-AF65-F5344CB8AC3E}">
        <p14:creationId xmlns:p14="http://schemas.microsoft.com/office/powerpoint/2010/main" val="15140522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FDD Project Lifecycle</a:t>
            </a:r>
            <a:endParaRPr lang="en-US" dirty="0"/>
          </a:p>
        </p:txBody>
      </p:sp>
      <p:pic>
        <p:nvPicPr>
          <p:cNvPr id="4" name="Content Placeholder 3"/>
          <p:cNvPicPr>
            <a:picLocks noGrp="1" noChangeAspect="1"/>
          </p:cNvPicPr>
          <p:nvPr>
            <p:ph idx="1"/>
          </p:nvPr>
        </p:nvPicPr>
        <p:blipFill>
          <a:blip r:embed="rId2"/>
          <a:stretch>
            <a:fillRect/>
          </a:stretch>
        </p:blipFill>
        <p:spPr>
          <a:xfrm>
            <a:off x="1763152" y="1520328"/>
            <a:ext cx="8665696" cy="4876973"/>
          </a:xfrm>
        </p:spPr>
      </p:pic>
    </p:spTree>
    <p:extLst>
      <p:ext uri="{BB962C8B-B14F-4D97-AF65-F5344CB8AC3E}">
        <p14:creationId xmlns:p14="http://schemas.microsoft.com/office/powerpoint/2010/main" val="14915511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Processes</a:t>
            </a:r>
          </a:p>
        </p:txBody>
      </p:sp>
      <p:sp>
        <p:nvSpPr>
          <p:cNvPr id="3" name="Content Placeholder 2"/>
          <p:cNvSpPr>
            <a:spLocks noGrp="1"/>
          </p:cNvSpPr>
          <p:nvPr>
            <p:ph idx="1"/>
          </p:nvPr>
        </p:nvSpPr>
        <p:spPr>
          <a:xfrm>
            <a:off x="409575" y="1847659"/>
            <a:ext cx="7324725" cy="4351338"/>
          </a:xfrm>
        </p:spPr>
        <p:txBody>
          <a:bodyPr/>
          <a:lstStyle/>
          <a:p>
            <a:r>
              <a:rPr lang="en-US" dirty="0" smtClean="0"/>
              <a:t>Pros:</a:t>
            </a:r>
          </a:p>
          <a:p>
            <a:pPr lvl="1"/>
            <a:r>
              <a:rPr lang="en-US" dirty="0" smtClean="0"/>
              <a:t>Handle changes very well</a:t>
            </a:r>
          </a:p>
          <a:p>
            <a:pPr lvl="1"/>
            <a:r>
              <a:rPr lang="en-US" dirty="0" smtClean="0"/>
              <a:t>Quick delivery of a working product to customer</a:t>
            </a:r>
          </a:p>
          <a:p>
            <a:pPr lvl="1"/>
            <a:r>
              <a:rPr lang="en-US" dirty="0" smtClean="0"/>
              <a:t>Can recognize bad projects early (then cancel them)</a:t>
            </a:r>
          </a:p>
          <a:p>
            <a:pPr lvl="1"/>
            <a:r>
              <a:rPr lang="en-US" dirty="0" smtClean="0"/>
              <a:t>Reduce waste and duplication of effort</a:t>
            </a:r>
          </a:p>
          <a:p>
            <a:r>
              <a:rPr lang="en-US" dirty="0" smtClean="0"/>
              <a:t>Cons:</a:t>
            </a:r>
          </a:p>
          <a:p>
            <a:pPr lvl="1"/>
            <a:r>
              <a:rPr lang="en-US" dirty="0" smtClean="0"/>
              <a:t>Customers and users have to commit time &amp; effort</a:t>
            </a:r>
          </a:p>
          <a:p>
            <a:pPr lvl="1"/>
            <a:r>
              <a:rPr lang="en-US" dirty="0" smtClean="0"/>
              <a:t>Incremental design may not be a good thing</a:t>
            </a:r>
          </a:p>
          <a:p>
            <a:pPr lvl="1"/>
            <a:r>
              <a:rPr lang="en-US" dirty="0" smtClean="0"/>
              <a:t>Difficult to use on large projects</a:t>
            </a:r>
          </a:p>
          <a:p>
            <a:pPr lvl="1"/>
            <a:r>
              <a:rPr lang="en-US" dirty="0" smtClean="0"/>
              <a:t>Hard to predict outcomes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8778" y="867681"/>
            <a:ext cx="4413222" cy="5990319"/>
          </a:xfrm>
          <a:prstGeom prst="rect">
            <a:avLst/>
          </a:prstGeom>
        </p:spPr>
      </p:pic>
    </p:spTree>
    <p:extLst>
      <p:ext uri="{BB962C8B-B14F-4D97-AF65-F5344CB8AC3E}">
        <p14:creationId xmlns:p14="http://schemas.microsoft.com/office/powerpoint/2010/main" val="16878288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"Heavyweight" vs. "Agile"/"Lean" Methods</a:t>
            </a:r>
          </a:p>
        </p:txBody>
      </p:sp>
      <p:sp>
        <p:nvSpPr>
          <p:cNvPr id="3" name="Content Placeholder 2"/>
          <p:cNvSpPr>
            <a:spLocks noGrp="1"/>
          </p:cNvSpPr>
          <p:nvPr>
            <p:ph idx="1"/>
          </p:nvPr>
        </p:nvSpPr>
        <p:spPr/>
        <p:txBody>
          <a:bodyPr>
            <a:normAutofit lnSpcReduction="10000"/>
          </a:bodyPr>
          <a:lstStyle/>
          <a:p>
            <a:r>
              <a:rPr lang="en-US" dirty="0"/>
              <a:t>A Common Categorization:</a:t>
            </a:r>
          </a:p>
          <a:p>
            <a:pPr lvl="1"/>
            <a:r>
              <a:rPr lang="en-US" dirty="0"/>
              <a:t>Heavyweight: Waterfall, Incremental Delivery, Spiral, </a:t>
            </a:r>
            <a:r>
              <a:rPr lang="en-US" dirty="0" smtClean="0"/>
              <a:t>RUP</a:t>
            </a:r>
            <a:endParaRPr lang="en-US" dirty="0"/>
          </a:p>
          <a:p>
            <a:pPr lvl="1"/>
            <a:r>
              <a:rPr lang="en-US" dirty="0"/>
              <a:t>Agile/Lean: </a:t>
            </a:r>
            <a:r>
              <a:rPr lang="en-US" dirty="0" smtClean="0"/>
              <a:t>XP</a:t>
            </a:r>
            <a:r>
              <a:rPr lang="en-US" dirty="0"/>
              <a:t>, </a:t>
            </a:r>
            <a:r>
              <a:rPr lang="en-US" dirty="0" smtClean="0"/>
              <a:t>Scrum</a:t>
            </a:r>
            <a:endParaRPr lang="en-US" dirty="0"/>
          </a:p>
          <a:p>
            <a:r>
              <a:rPr lang="en-US" dirty="0"/>
              <a:t>The Agile Manifesto:</a:t>
            </a:r>
          </a:p>
          <a:p>
            <a:pPr lvl="1"/>
            <a:r>
              <a:rPr lang="en-US" dirty="0"/>
              <a:t>Value individuals and interactions over </a:t>
            </a:r>
            <a:r>
              <a:rPr lang="en-US" dirty="0" smtClean="0"/>
              <a:t>processes </a:t>
            </a:r>
            <a:r>
              <a:rPr lang="en-US" dirty="0"/>
              <a:t>and tools</a:t>
            </a:r>
          </a:p>
          <a:p>
            <a:pPr lvl="1"/>
            <a:r>
              <a:rPr lang="en-US" dirty="0"/>
              <a:t>Value working software over comprehensive documentation</a:t>
            </a:r>
          </a:p>
          <a:p>
            <a:pPr lvl="1"/>
            <a:r>
              <a:rPr lang="en-US" dirty="0"/>
              <a:t>Value customer collaboration over contract negotiation</a:t>
            </a:r>
          </a:p>
          <a:p>
            <a:pPr lvl="1"/>
            <a:r>
              <a:rPr lang="en-US" dirty="0"/>
              <a:t>Value responding to change over following a plan</a:t>
            </a:r>
          </a:p>
          <a:p>
            <a:r>
              <a:rPr lang="en-US" dirty="0"/>
              <a:t>Another View:</a:t>
            </a:r>
          </a:p>
          <a:p>
            <a:pPr lvl="1"/>
            <a:r>
              <a:rPr lang="en-US" dirty="0"/>
              <a:t>The different process involve the same actions/tasks but vary dramatically in the cycle times</a:t>
            </a:r>
          </a:p>
          <a:p>
            <a:endParaRPr lang="en-US" dirty="0"/>
          </a:p>
        </p:txBody>
      </p:sp>
    </p:spTree>
    <p:extLst>
      <p:ext uri="{BB962C8B-B14F-4D97-AF65-F5344CB8AC3E}">
        <p14:creationId xmlns:p14="http://schemas.microsoft.com/office/powerpoint/2010/main" val="11422307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8"/>
            <a:ext cx="10515600" cy="1325563"/>
          </a:xfrm>
        </p:spPr>
        <p:txBody>
          <a:bodyPr/>
          <a:lstStyle/>
          <a:p>
            <a:pPr algn="ctr"/>
            <a:r>
              <a:rPr lang="en-US" dirty="0" smtClean="0"/>
              <a:t>Act 01 Software </a:t>
            </a:r>
            <a:r>
              <a:rPr lang="en-US" dirty="0" smtClean="0"/>
              <a:t>Processes</a:t>
            </a:r>
            <a:endParaRPr lang="en-US" dirty="0"/>
          </a:p>
        </p:txBody>
      </p:sp>
    </p:spTree>
    <p:extLst>
      <p:ext uri="{BB962C8B-B14F-4D97-AF65-F5344CB8AC3E}">
        <p14:creationId xmlns:p14="http://schemas.microsoft.com/office/powerpoint/2010/main" val="17272178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 y="1536633"/>
            <a:ext cx="6885904" cy="3784734"/>
          </a:xfrm>
          <a:prstGeom prst="rect">
            <a:avLst/>
          </a:prstGeom>
        </p:spPr>
      </p:pic>
      <p:pic>
        <p:nvPicPr>
          <p:cNvPr id="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97708" y="842389"/>
            <a:ext cx="3509250" cy="4415411"/>
          </a:xfrm>
        </p:spPr>
      </p:pic>
    </p:spTree>
    <p:extLst>
      <p:ext uri="{BB962C8B-B14F-4D97-AF65-F5344CB8AC3E}">
        <p14:creationId xmlns:p14="http://schemas.microsoft.com/office/powerpoint/2010/main" val="4040180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Plans </a:t>
            </a:r>
            <a:r>
              <a:rPr lang="en-US" dirty="0" smtClean="0"/>
              <a:t>– </a:t>
            </a:r>
            <a:r>
              <a:rPr lang="en-US" dirty="0" smtClean="0"/>
              <a:t>Your Processes</a:t>
            </a:r>
            <a:endParaRPr lang="en-US" dirty="0"/>
          </a:p>
        </p:txBody>
      </p:sp>
      <p:sp>
        <p:nvSpPr>
          <p:cNvPr id="18" name="Content Placeholder 17"/>
          <p:cNvSpPr>
            <a:spLocks noGrp="1"/>
          </p:cNvSpPr>
          <p:nvPr>
            <p:ph idx="1"/>
          </p:nvPr>
        </p:nvSpPr>
        <p:spPr>
          <a:xfrm>
            <a:off x="838200" y="1539718"/>
            <a:ext cx="10515600" cy="4351338"/>
          </a:xfrm>
        </p:spPr>
        <p:txBody>
          <a:bodyPr/>
          <a:lstStyle/>
          <a:p>
            <a:r>
              <a:rPr lang="en-US" b="1" dirty="0" smtClean="0"/>
              <a:t>Company Alpha			  Plans:</a:t>
            </a:r>
          </a:p>
          <a:p>
            <a:endParaRPr lang="en-US" dirty="0" smtClean="0"/>
          </a:p>
          <a:p>
            <a:endParaRPr lang="en-US" dirty="0" smtClean="0"/>
          </a:p>
          <a:p>
            <a:endParaRPr lang="en-US" dirty="0"/>
          </a:p>
          <a:p>
            <a:endParaRPr lang="en-US" dirty="0" smtClean="0"/>
          </a:p>
          <a:p>
            <a:endParaRPr lang="en-US" dirty="0"/>
          </a:p>
          <a:p>
            <a:r>
              <a:rPr lang="en-US" b="1" dirty="0" smtClean="0"/>
              <a:t>Company Beta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990" y="3520517"/>
            <a:ext cx="328453" cy="502944"/>
          </a:xfrm>
          <a:prstGeom prst="rect">
            <a:avLst/>
          </a:prstGeom>
        </p:spPr>
      </p:pic>
      <p:pic>
        <p:nvPicPr>
          <p:cNvPr id="5" name="Picture 4"/>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961866" y="2219570"/>
            <a:ext cx="328453" cy="502944"/>
          </a:xfrm>
          <a:prstGeom prst="rect">
            <a:avLst/>
          </a:prstGeom>
        </p:spPr>
      </p:pic>
      <p:pic>
        <p:nvPicPr>
          <p:cNvPr id="6" name="Picture 5"/>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382233" y="2498090"/>
            <a:ext cx="328453" cy="502944"/>
          </a:xfrm>
          <a:prstGeom prst="rect">
            <a:avLst/>
          </a:prstGeom>
        </p:spPr>
      </p:pic>
      <p:pic>
        <p:nvPicPr>
          <p:cNvPr id="7" name="Picture 6"/>
          <p:cNvPicPr>
            <a:picLocks noChangeAspect="1"/>
          </p:cNvPicPr>
          <p:nvPr/>
        </p:nvPicPr>
        <p:blipFill>
          <a:blip r:embed="rId2">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4707851" y="3520517"/>
            <a:ext cx="328453" cy="502944"/>
          </a:xfrm>
          <a:prstGeom prst="rect">
            <a:avLst/>
          </a:prstGeom>
        </p:spPr>
      </p:pic>
      <p:pic>
        <p:nvPicPr>
          <p:cNvPr id="8" name="Picture 7"/>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478607" y="2498089"/>
            <a:ext cx="328453" cy="502944"/>
          </a:xfrm>
          <a:prstGeom prst="rect">
            <a:avLst/>
          </a:prstGeom>
        </p:spPr>
      </p:pic>
      <p:grpSp>
        <p:nvGrpSpPr>
          <p:cNvPr id="9" name="Group 8"/>
          <p:cNvGrpSpPr/>
          <p:nvPr/>
        </p:nvGrpSpPr>
        <p:grpSpPr>
          <a:xfrm>
            <a:off x="1572848" y="2749561"/>
            <a:ext cx="3043597" cy="1541913"/>
            <a:chOff x="892943" y="1110653"/>
            <a:chExt cx="3043597" cy="1541913"/>
          </a:xfrm>
        </p:grpSpPr>
        <p:sp>
          <p:nvSpPr>
            <p:cNvPr id="10" name="Oval 9"/>
            <p:cNvSpPr/>
            <p:nvPr/>
          </p:nvSpPr>
          <p:spPr>
            <a:xfrm>
              <a:off x="892943" y="1110653"/>
              <a:ext cx="3043597" cy="1541913"/>
            </a:xfrm>
            <a:prstGeom prst="ellipse">
              <a:avLst/>
            </a:prstGeom>
            <a:solidFill>
              <a:srgbClr val="04370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1638419" y="1314289"/>
              <a:ext cx="1552644" cy="1029470"/>
            </a:xfrm>
            <a:prstGeom prst="rect">
              <a:avLst/>
            </a:prstGeom>
          </p:spPr>
        </p:pic>
      </p:grpSp>
      <p:sp>
        <p:nvSpPr>
          <p:cNvPr id="12" name="TextBox 11"/>
          <p:cNvSpPr txBox="1"/>
          <p:nvPr/>
        </p:nvSpPr>
        <p:spPr>
          <a:xfrm>
            <a:off x="5574051" y="2217839"/>
            <a:ext cx="5653582" cy="2308324"/>
          </a:xfrm>
          <a:prstGeom prst="rect">
            <a:avLst/>
          </a:prstGeom>
          <a:noFill/>
          <a:ln>
            <a:solidFill>
              <a:schemeClr val="tx1"/>
            </a:solidFill>
          </a:ln>
        </p:spPr>
        <p:txBody>
          <a:bodyPr wrap="square" rtlCol="0">
            <a:spAutoFit/>
          </a:bodyPr>
          <a:lstStyle/>
          <a:p>
            <a:r>
              <a:rPr lang="en-US" sz="2400" dirty="0" smtClean="0"/>
              <a:t>Player A can spread and flip cards.</a:t>
            </a:r>
          </a:p>
          <a:p>
            <a:r>
              <a:rPr lang="en-US" sz="2400" dirty="0" smtClean="0"/>
              <a:t>Player B can touch ”Club” only.</a:t>
            </a:r>
          </a:p>
          <a:p>
            <a:r>
              <a:rPr lang="en-US" sz="2400" dirty="0" smtClean="0"/>
              <a:t>Player C can touch ”Spade” only.</a:t>
            </a:r>
          </a:p>
          <a:p>
            <a:r>
              <a:rPr lang="en-US" sz="2400" dirty="0" smtClean="0"/>
              <a:t>Player D can touch “Heart” only.</a:t>
            </a:r>
          </a:p>
          <a:p>
            <a:r>
              <a:rPr lang="en-US" sz="2400" dirty="0" smtClean="0"/>
              <a:t>Player E can touch “Diamond” only.</a:t>
            </a:r>
          </a:p>
          <a:p>
            <a:r>
              <a:rPr lang="en-US" sz="2400" dirty="0" smtClean="0"/>
              <a:t>Order to touch cards: A</a:t>
            </a:r>
            <a:r>
              <a:rPr lang="en-US" sz="2400" dirty="0"/>
              <a:t> </a:t>
            </a:r>
            <a:r>
              <a:rPr lang="mr-IN" sz="2400" dirty="0"/>
              <a:t>–</a:t>
            </a:r>
            <a:r>
              <a:rPr lang="en-US" sz="2400" dirty="0"/>
              <a:t>&gt; </a:t>
            </a:r>
            <a:r>
              <a:rPr lang="en-US" sz="2400" dirty="0" smtClean="0"/>
              <a:t>B </a:t>
            </a:r>
            <a:r>
              <a:rPr lang="mr-IN" sz="2400" dirty="0"/>
              <a:t>–</a:t>
            </a:r>
            <a:r>
              <a:rPr lang="en-US" sz="2400" dirty="0"/>
              <a:t>&gt; </a:t>
            </a:r>
            <a:r>
              <a:rPr lang="en-US" sz="2400" dirty="0" smtClean="0"/>
              <a:t>C </a:t>
            </a:r>
            <a:r>
              <a:rPr lang="mr-IN" sz="2400" dirty="0"/>
              <a:t>–</a:t>
            </a:r>
            <a:r>
              <a:rPr lang="en-US" sz="2400" dirty="0"/>
              <a:t>&gt; </a:t>
            </a:r>
            <a:r>
              <a:rPr lang="en-US" sz="2400" dirty="0" smtClean="0"/>
              <a:t>D </a:t>
            </a:r>
            <a:r>
              <a:rPr lang="mr-IN" sz="2400" dirty="0" smtClean="0"/>
              <a:t>–</a:t>
            </a:r>
            <a:r>
              <a:rPr lang="en-US" sz="2400" dirty="0" smtClean="0"/>
              <a:t>&gt; E</a:t>
            </a:r>
            <a:endParaRPr lang="en-US" sz="2400" dirty="0"/>
          </a:p>
        </p:txBody>
      </p:sp>
      <p:sp>
        <p:nvSpPr>
          <p:cNvPr id="13" name="TextBox 12"/>
          <p:cNvSpPr txBox="1"/>
          <p:nvPr/>
        </p:nvSpPr>
        <p:spPr>
          <a:xfrm>
            <a:off x="838200" y="3422046"/>
            <a:ext cx="402674" cy="523220"/>
          </a:xfrm>
          <a:prstGeom prst="rect">
            <a:avLst/>
          </a:prstGeom>
          <a:noFill/>
        </p:spPr>
        <p:txBody>
          <a:bodyPr wrap="none" rtlCol="0">
            <a:spAutoFit/>
          </a:bodyPr>
          <a:lstStyle/>
          <a:p>
            <a:r>
              <a:rPr lang="en-US" sz="2800" b="1" dirty="0"/>
              <a:t>A</a:t>
            </a:r>
          </a:p>
        </p:txBody>
      </p:sp>
      <p:sp>
        <p:nvSpPr>
          <p:cNvPr id="14" name="TextBox 13"/>
          <p:cNvSpPr txBox="1"/>
          <p:nvPr/>
        </p:nvSpPr>
        <p:spPr>
          <a:xfrm>
            <a:off x="4962994" y="3394566"/>
            <a:ext cx="359394" cy="523220"/>
          </a:xfrm>
          <a:prstGeom prst="rect">
            <a:avLst/>
          </a:prstGeom>
          <a:noFill/>
        </p:spPr>
        <p:txBody>
          <a:bodyPr wrap="none" rtlCol="0">
            <a:spAutoFit/>
          </a:bodyPr>
          <a:lstStyle/>
          <a:p>
            <a:r>
              <a:rPr lang="en-US" sz="2800" b="1" dirty="0" smtClean="0"/>
              <a:t>E</a:t>
            </a:r>
            <a:endParaRPr lang="en-US" sz="2800" b="1" dirty="0"/>
          </a:p>
        </p:txBody>
      </p:sp>
      <p:sp>
        <p:nvSpPr>
          <p:cNvPr id="15" name="TextBox 14"/>
          <p:cNvSpPr txBox="1"/>
          <p:nvPr/>
        </p:nvSpPr>
        <p:spPr>
          <a:xfrm>
            <a:off x="4575743" y="2122904"/>
            <a:ext cx="410690" cy="523220"/>
          </a:xfrm>
          <a:prstGeom prst="rect">
            <a:avLst/>
          </a:prstGeom>
          <a:noFill/>
        </p:spPr>
        <p:txBody>
          <a:bodyPr wrap="none" rtlCol="0">
            <a:spAutoFit/>
          </a:bodyPr>
          <a:lstStyle/>
          <a:p>
            <a:r>
              <a:rPr lang="en-US" sz="2800" b="1" dirty="0" smtClean="0"/>
              <a:t>D</a:t>
            </a:r>
            <a:endParaRPr lang="en-US" sz="2800" b="1" dirty="0"/>
          </a:p>
        </p:txBody>
      </p:sp>
      <p:sp>
        <p:nvSpPr>
          <p:cNvPr id="16" name="TextBox 15"/>
          <p:cNvSpPr txBox="1"/>
          <p:nvPr/>
        </p:nvSpPr>
        <p:spPr>
          <a:xfrm>
            <a:off x="2734455" y="1960508"/>
            <a:ext cx="375424" cy="523220"/>
          </a:xfrm>
          <a:prstGeom prst="rect">
            <a:avLst/>
          </a:prstGeom>
          <a:noFill/>
        </p:spPr>
        <p:txBody>
          <a:bodyPr wrap="none" rtlCol="0">
            <a:spAutoFit/>
          </a:bodyPr>
          <a:lstStyle/>
          <a:p>
            <a:r>
              <a:rPr lang="en-US" sz="2800" b="1" dirty="0" smtClean="0"/>
              <a:t>C</a:t>
            </a:r>
            <a:endParaRPr lang="en-US" sz="2800" b="1" dirty="0"/>
          </a:p>
        </p:txBody>
      </p:sp>
      <p:sp>
        <p:nvSpPr>
          <p:cNvPr id="17" name="TextBox 16"/>
          <p:cNvSpPr txBox="1"/>
          <p:nvPr/>
        </p:nvSpPr>
        <p:spPr>
          <a:xfrm>
            <a:off x="1177980" y="2217839"/>
            <a:ext cx="386644" cy="523220"/>
          </a:xfrm>
          <a:prstGeom prst="rect">
            <a:avLst/>
          </a:prstGeom>
          <a:noFill/>
        </p:spPr>
        <p:txBody>
          <a:bodyPr wrap="none" rtlCol="0">
            <a:spAutoFit/>
          </a:bodyPr>
          <a:lstStyle/>
          <a:p>
            <a:r>
              <a:rPr lang="en-US" sz="2800" b="1" dirty="0" smtClean="0"/>
              <a:t>B</a:t>
            </a:r>
            <a:endParaRPr lang="en-US" sz="2800" b="1" dirty="0"/>
          </a:p>
        </p:txBody>
      </p:sp>
      <p:pic>
        <p:nvPicPr>
          <p:cNvPr id="19" name="Picture 18"/>
          <p:cNvPicPr>
            <a:picLocks noChangeAspect="1"/>
          </p:cNvPicPr>
          <p:nvPr/>
        </p:nvPicPr>
        <p:blipFill>
          <a:blip r:embed="rId2">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1642833" y="6121599"/>
            <a:ext cx="328453" cy="502944"/>
          </a:xfrm>
          <a:prstGeom prst="rect">
            <a:avLst/>
          </a:prstGeom>
        </p:spPr>
      </p:pic>
      <p:pic>
        <p:nvPicPr>
          <p:cNvPr id="20" name="Picture 19"/>
          <p:cNvPicPr>
            <a:picLocks noChangeAspect="1"/>
          </p:cNvPicPr>
          <p:nvPr/>
        </p:nvPicPr>
        <p:blipFill>
          <a:blip r:embed="rId2">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2856204" y="5000264"/>
            <a:ext cx="328453" cy="502944"/>
          </a:xfrm>
          <a:prstGeom prst="rect">
            <a:avLst/>
          </a:prstGeom>
        </p:spPr>
      </p:pic>
      <p:pic>
        <p:nvPicPr>
          <p:cNvPr id="21" name="Picture 20"/>
          <p:cNvPicPr>
            <a:picLocks noChangeAspect="1"/>
          </p:cNvPicPr>
          <p:nvPr/>
        </p:nvPicPr>
        <p:blipFill>
          <a:blip r:embed="rId2">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4063942" y="5341095"/>
            <a:ext cx="328453" cy="502944"/>
          </a:xfrm>
          <a:prstGeom prst="rect">
            <a:avLst/>
          </a:prstGeom>
        </p:spPr>
      </p:pic>
      <p:pic>
        <p:nvPicPr>
          <p:cNvPr id="22" name="Picture 21"/>
          <p:cNvPicPr>
            <a:picLocks noChangeAspect="1"/>
          </p:cNvPicPr>
          <p:nvPr/>
        </p:nvPicPr>
        <p:blipFill>
          <a:blip r:embed="rId2">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4188956" y="6121599"/>
            <a:ext cx="328453" cy="502944"/>
          </a:xfrm>
          <a:prstGeom prst="rect">
            <a:avLst/>
          </a:prstGeom>
        </p:spPr>
      </p:pic>
      <p:pic>
        <p:nvPicPr>
          <p:cNvPr id="23" name="Picture 22"/>
          <p:cNvPicPr>
            <a:picLocks noChangeAspect="1"/>
          </p:cNvPicPr>
          <p:nvPr/>
        </p:nvPicPr>
        <p:blipFill>
          <a:blip r:embed="rId2">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1881712" y="5341095"/>
            <a:ext cx="328453" cy="502944"/>
          </a:xfrm>
          <a:prstGeom prst="rect">
            <a:avLst/>
          </a:prstGeom>
        </p:spPr>
      </p:pic>
      <p:sp>
        <p:nvSpPr>
          <p:cNvPr id="25" name="Oval 24"/>
          <p:cNvSpPr/>
          <p:nvPr/>
        </p:nvSpPr>
        <p:spPr>
          <a:xfrm>
            <a:off x="1998024" y="5573780"/>
            <a:ext cx="2163869" cy="1181279"/>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7" name="TextBox 26"/>
          <p:cNvSpPr txBox="1"/>
          <p:nvPr/>
        </p:nvSpPr>
        <p:spPr>
          <a:xfrm>
            <a:off x="1420254" y="6009328"/>
            <a:ext cx="351378" cy="523220"/>
          </a:xfrm>
          <a:prstGeom prst="rect">
            <a:avLst/>
          </a:prstGeom>
          <a:noFill/>
        </p:spPr>
        <p:txBody>
          <a:bodyPr wrap="none" rtlCol="0">
            <a:spAutoFit/>
          </a:bodyPr>
          <a:lstStyle/>
          <a:p>
            <a:r>
              <a:rPr lang="en-US" sz="2800" b="1" dirty="0" smtClean="0"/>
              <a:t>?</a:t>
            </a:r>
            <a:endParaRPr lang="en-US" sz="2800" b="1" dirty="0"/>
          </a:p>
        </p:txBody>
      </p:sp>
      <p:sp>
        <p:nvSpPr>
          <p:cNvPr id="28" name="TextBox 27"/>
          <p:cNvSpPr txBox="1"/>
          <p:nvPr/>
        </p:nvSpPr>
        <p:spPr>
          <a:xfrm>
            <a:off x="4436748" y="6008614"/>
            <a:ext cx="359394" cy="523220"/>
          </a:xfrm>
          <a:prstGeom prst="rect">
            <a:avLst/>
          </a:prstGeom>
          <a:noFill/>
        </p:spPr>
        <p:txBody>
          <a:bodyPr wrap="none" rtlCol="0">
            <a:spAutoFit/>
          </a:bodyPr>
          <a:lstStyle/>
          <a:p>
            <a:r>
              <a:rPr lang="en-US" sz="2800" b="1" dirty="0" smtClean="0"/>
              <a:t>?</a:t>
            </a:r>
            <a:endParaRPr lang="en-US" sz="2800" b="1" dirty="0"/>
          </a:p>
        </p:txBody>
      </p:sp>
      <p:sp>
        <p:nvSpPr>
          <p:cNvPr id="29" name="TextBox 28"/>
          <p:cNvSpPr txBox="1"/>
          <p:nvPr/>
        </p:nvSpPr>
        <p:spPr>
          <a:xfrm>
            <a:off x="4290721" y="5184397"/>
            <a:ext cx="351378" cy="523220"/>
          </a:xfrm>
          <a:prstGeom prst="rect">
            <a:avLst/>
          </a:prstGeom>
          <a:noFill/>
        </p:spPr>
        <p:txBody>
          <a:bodyPr wrap="none" rtlCol="0">
            <a:spAutoFit/>
          </a:bodyPr>
          <a:lstStyle/>
          <a:p>
            <a:r>
              <a:rPr lang="en-US" sz="2800" b="1" smtClean="0"/>
              <a:t>?</a:t>
            </a:r>
            <a:endParaRPr lang="en-US" sz="2800" b="1" dirty="0"/>
          </a:p>
        </p:txBody>
      </p:sp>
      <p:sp>
        <p:nvSpPr>
          <p:cNvPr id="30" name="TextBox 29"/>
          <p:cNvSpPr txBox="1"/>
          <p:nvPr/>
        </p:nvSpPr>
        <p:spPr>
          <a:xfrm>
            <a:off x="1664580" y="5195828"/>
            <a:ext cx="351378" cy="523220"/>
          </a:xfrm>
          <a:prstGeom prst="rect">
            <a:avLst/>
          </a:prstGeom>
        </p:spPr>
        <p:txBody>
          <a:bodyPr wrap="none" rtlCol="0">
            <a:spAutoFit/>
          </a:bodyPr>
          <a:lstStyle/>
          <a:p>
            <a:r>
              <a:rPr lang="en-US" sz="2800" b="1" dirty="0" smtClean="0"/>
              <a:t>?</a:t>
            </a:r>
            <a:endParaRPr lang="en-US" sz="2800" b="1" dirty="0"/>
          </a:p>
        </p:txBody>
      </p:sp>
      <p:sp>
        <p:nvSpPr>
          <p:cNvPr id="31" name="TextBox 30"/>
          <p:cNvSpPr txBox="1"/>
          <p:nvPr/>
        </p:nvSpPr>
        <p:spPr>
          <a:xfrm>
            <a:off x="2621448" y="4852411"/>
            <a:ext cx="351378" cy="523220"/>
          </a:xfrm>
          <a:prstGeom prst="rect">
            <a:avLst/>
          </a:prstGeom>
          <a:noFill/>
        </p:spPr>
        <p:txBody>
          <a:bodyPr wrap="none" rtlCol="0">
            <a:spAutoFit/>
          </a:bodyPr>
          <a:lstStyle/>
          <a:p>
            <a:r>
              <a:rPr lang="en-US" sz="2800" b="1" smtClean="0"/>
              <a:t>?</a:t>
            </a:r>
            <a:endParaRPr lang="en-US" sz="2800" b="1" dirty="0"/>
          </a:p>
        </p:txBody>
      </p:sp>
      <p:sp>
        <p:nvSpPr>
          <p:cNvPr id="32" name="TextBox 31"/>
          <p:cNvSpPr txBox="1"/>
          <p:nvPr/>
        </p:nvSpPr>
        <p:spPr>
          <a:xfrm>
            <a:off x="5574051" y="5446007"/>
            <a:ext cx="2805452" cy="461665"/>
          </a:xfrm>
          <a:prstGeom prst="rect">
            <a:avLst/>
          </a:prstGeom>
          <a:noFill/>
          <a:ln>
            <a:solidFill>
              <a:schemeClr val="tx1"/>
            </a:solidFill>
          </a:ln>
        </p:spPr>
        <p:txBody>
          <a:bodyPr wrap="square" rtlCol="0">
            <a:spAutoFit/>
          </a:bodyPr>
          <a:lstStyle/>
          <a:p>
            <a:r>
              <a:rPr lang="en-US" sz="2400" smtClean="0"/>
              <a:t>Form your own plan.</a:t>
            </a:r>
            <a:endParaRPr lang="en-US" sz="2400" dirty="0"/>
          </a:p>
        </p:txBody>
      </p:sp>
      <p:grpSp>
        <p:nvGrpSpPr>
          <p:cNvPr id="26" name="Group 25"/>
          <p:cNvGrpSpPr/>
          <p:nvPr/>
        </p:nvGrpSpPr>
        <p:grpSpPr>
          <a:xfrm>
            <a:off x="10058239" y="2483728"/>
            <a:ext cx="1232478" cy="1480548"/>
            <a:chOff x="10058239" y="2483728"/>
            <a:chExt cx="1232478" cy="1480548"/>
          </a:xfrm>
        </p:grpSpPr>
        <p:sp>
          <p:nvSpPr>
            <p:cNvPr id="3" name="Right Brace 2"/>
            <p:cNvSpPr/>
            <p:nvPr/>
          </p:nvSpPr>
          <p:spPr>
            <a:xfrm>
              <a:off x="10058239" y="2483728"/>
              <a:ext cx="428786" cy="148054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p:cNvSpPr txBox="1"/>
            <p:nvPr/>
          </p:nvSpPr>
          <p:spPr>
            <a:xfrm>
              <a:off x="10545705" y="3021936"/>
              <a:ext cx="745012" cy="400110"/>
            </a:xfrm>
            <a:prstGeom prst="rect">
              <a:avLst/>
            </a:prstGeom>
            <a:noFill/>
          </p:spPr>
          <p:txBody>
            <a:bodyPr wrap="none" rtlCol="0">
              <a:spAutoFit/>
            </a:bodyPr>
            <a:lstStyle/>
            <a:p>
              <a:r>
                <a:rPr lang="en-US" sz="2000" b="1" dirty="0" smtClean="0">
                  <a:solidFill>
                    <a:srgbClr val="0070C0"/>
                  </a:solidFill>
                </a:rPr>
                <a:t>Tasks</a:t>
              </a:r>
              <a:endParaRPr lang="en-US" b="1" dirty="0">
                <a:solidFill>
                  <a:srgbClr val="0070C0"/>
                </a:solidFill>
              </a:endParaRPr>
            </a:p>
          </p:txBody>
        </p:sp>
      </p:grpSp>
      <p:grpSp>
        <p:nvGrpSpPr>
          <p:cNvPr id="43" name="Group 42"/>
          <p:cNvGrpSpPr/>
          <p:nvPr/>
        </p:nvGrpSpPr>
        <p:grpSpPr>
          <a:xfrm>
            <a:off x="9414798" y="4388591"/>
            <a:ext cx="1536383" cy="772712"/>
            <a:chOff x="9414798" y="4388591"/>
            <a:chExt cx="1536383" cy="772712"/>
          </a:xfrm>
        </p:grpSpPr>
        <p:cxnSp>
          <p:nvCxnSpPr>
            <p:cNvPr id="40" name="Straight Arrow Connector 39"/>
            <p:cNvCxnSpPr/>
            <p:nvPr/>
          </p:nvCxnSpPr>
          <p:spPr>
            <a:xfrm>
              <a:off x="10182990" y="4388591"/>
              <a:ext cx="0" cy="46382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9414798" y="4761193"/>
              <a:ext cx="1536383" cy="400110"/>
            </a:xfrm>
            <a:prstGeom prst="rect">
              <a:avLst/>
            </a:prstGeom>
            <a:noFill/>
          </p:spPr>
          <p:txBody>
            <a:bodyPr wrap="none" rtlCol="0">
              <a:spAutoFit/>
            </a:bodyPr>
            <a:lstStyle/>
            <a:p>
              <a:r>
                <a:rPr lang="en-US" sz="2000" b="1" dirty="0" smtClean="0">
                  <a:solidFill>
                    <a:srgbClr val="00B050"/>
                  </a:solidFill>
                </a:rPr>
                <a:t>Control Flow</a:t>
              </a:r>
              <a:endParaRPr lang="en-US" sz="2000" b="1" dirty="0">
                <a:solidFill>
                  <a:srgbClr val="00B050"/>
                </a:solidFill>
              </a:endParaRPr>
            </a:p>
          </p:txBody>
        </p:sp>
      </p:grpSp>
    </p:spTree>
    <p:extLst>
      <p:ext uri="{BB962C8B-B14F-4D97-AF65-F5344CB8AC3E}">
        <p14:creationId xmlns:p14="http://schemas.microsoft.com/office/powerpoint/2010/main" val="197270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(cont.)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67" y="1536633"/>
            <a:ext cx="6885904" cy="378473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6388" y="982133"/>
            <a:ext cx="5362716" cy="4893734"/>
          </a:xfrm>
          <a:prstGeom prst="rect">
            <a:avLst/>
          </a:prstGeom>
        </p:spPr>
      </p:pic>
    </p:spTree>
    <p:extLst>
      <p:ext uri="{BB962C8B-B14F-4D97-AF65-F5344CB8AC3E}">
        <p14:creationId xmlns:p14="http://schemas.microsoft.com/office/powerpoint/2010/main" val="14936034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Comparison (cont.)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 y="1536633"/>
            <a:ext cx="6885904" cy="378473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5296" y="365125"/>
            <a:ext cx="4032451" cy="6053667"/>
          </a:xfrm>
          <a:prstGeom prst="rect">
            <a:avLst/>
          </a:prstGeom>
        </p:spPr>
      </p:pic>
    </p:spTree>
    <p:extLst>
      <p:ext uri="{BB962C8B-B14F-4D97-AF65-F5344CB8AC3E}">
        <p14:creationId xmlns:p14="http://schemas.microsoft.com/office/powerpoint/2010/main" val="14170542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0216" y="-190919"/>
            <a:ext cx="10933568" cy="7139354"/>
          </a:xfrm>
        </p:spPr>
      </p:pic>
    </p:spTree>
    <p:extLst>
      <p:ext uri="{BB962C8B-B14F-4D97-AF65-F5344CB8AC3E}">
        <p14:creationId xmlns:p14="http://schemas.microsoft.com/office/powerpoint/2010/main" val="7174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Comparison (cont.)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 y="1536633"/>
            <a:ext cx="6885904" cy="378473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4104" y="1027906"/>
            <a:ext cx="3542963" cy="4809067"/>
          </a:xfrm>
          <a:prstGeom prst="rect">
            <a:avLst/>
          </a:prstGeom>
        </p:spPr>
      </p:pic>
    </p:spTree>
    <p:extLst>
      <p:ext uri="{BB962C8B-B14F-4D97-AF65-F5344CB8AC3E}">
        <p14:creationId xmlns:p14="http://schemas.microsoft.com/office/powerpoint/2010/main" val="8371177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277874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Processes - Overview</a:t>
            </a:r>
            <a:endParaRPr lang="en-US" dirty="0"/>
          </a:p>
        </p:txBody>
      </p:sp>
      <p:sp>
        <p:nvSpPr>
          <p:cNvPr id="3" name="Content Placeholder 2"/>
          <p:cNvSpPr>
            <a:spLocks noGrp="1"/>
          </p:cNvSpPr>
          <p:nvPr>
            <p:ph idx="1"/>
          </p:nvPr>
        </p:nvSpPr>
        <p:spPr/>
        <p:txBody>
          <a:bodyPr/>
          <a:lstStyle/>
          <a:p>
            <a:r>
              <a:rPr lang="en-US" dirty="0"/>
              <a:t>Definition of a Software Process:</a:t>
            </a:r>
          </a:p>
          <a:p>
            <a:pPr lvl="1"/>
            <a:r>
              <a:rPr lang="en-US" dirty="0"/>
              <a:t>A set of actions/tasks (and corresponding inputs and outputs) that results in the specification, development, validation, and/or evolution of a software product</a:t>
            </a:r>
          </a:p>
          <a:p>
            <a:r>
              <a:rPr lang="en-US" dirty="0"/>
              <a:t>An Observation:</a:t>
            </a:r>
          </a:p>
          <a:p>
            <a:pPr lvl="1"/>
            <a:r>
              <a:rPr lang="en-US" dirty="0"/>
              <a:t>Software processes are very complex and, hence, our discussion of them will necessarily involve abstraction (i.e., we will really be discussing process models)</a:t>
            </a:r>
          </a:p>
          <a:p>
            <a:endParaRPr lang="en-US" dirty="0"/>
          </a:p>
        </p:txBody>
      </p:sp>
    </p:spTree>
    <p:extLst>
      <p:ext uri="{BB962C8B-B14F-4D97-AF65-F5344CB8AC3E}">
        <p14:creationId xmlns:p14="http://schemas.microsoft.com/office/powerpoint/2010/main" val="1560206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Actions/Tasks in Software Processes</a:t>
            </a:r>
          </a:p>
        </p:txBody>
      </p:sp>
      <p:sp>
        <p:nvSpPr>
          <p:cNvPr id="3" name="Content Placeholder 2"/>
          <p:cNvSpPr>
            <a:spLocks noGrp="1"/>
          </p:cNvSpPr>
          <p:nvPr>
            <p:ph idx="1"/>
          </p:nvPr>
        </p:nvSpPr>
        <p:spPr/>
        <p:txBody>
          <a:bodyPr/>
          <a:lstStyle/>
          <a:p>
            <a:r>
              <a:rPr lang="en-US" b="1" dirty="0">
                <a:solidFill>
                  <a:srgbClr val="0070C0"/>
                </a:solidFill>
              </a:rPr>
              <a:t>Project Planning</a:t>
            </a:r>
            <a:r>
              <a:rPr lang="en-US" dirty="0"/>
              <a:t>:</a:t>
            </a:r>
          </a:p>
          <a:p>
            <a:pPr lvl="1"/>
            <a:r>
              <a:rPr lang="en-US" dirty="0"/>
              <a:t>Financial/economic analysis</a:t>
            </a:r>
          </a:p>
          <a:p>
            <a:pPr lvl="1"/>
            <a:r>
              <a:rPr lang="en-US" dirty="0"/>
              <a:t>Scheduling</a:t>
            </a:r>
          </a:p>
          <a:p>
            <a:pPr lvl="1"/>
            <a:r>
              <a:rPr lang="en-US" dirty="0"/>
              <a:t>Resource allocation</a:t>
            </a:r>
          </a:p>
          <a:p>
            <a:pPr lvl="1"/>
            <a:r>
              <a:rPr lang="en-US" dirty="0"/>
              <a:t>Cost estimation</a:t>
            </a:r>
          </a:p>
          <a:p>
            <a:pPr lvl="1"/>
            <a:r>
              <a:rPr lang="en-US" dirty="0"/>
              <a:t>Risk management</a:t>
            </a:r>
          </a:p>
          <a:p>
            <a:r>
              <a:rPr lang="en-US" b="1" dirty="0">
                <a:solidFill>
                  <a:srgbClr val="0070C0"/>
                </a:solidFill>
              </a:rPr>
              <a:t>Product Design</a:t>
            </a:r>
            <a:r>
              <a:rPr lang="en-US" dirty="0"/>
              <a:t>:</a:t>
            </a:r>
          </a:p>
          <a:p>
            <a:pPr lvl="1"/>
            <a:r>
              <a:rPr lang="en-US" dirty="0"/>
              <a:t>Identification of needs and desires</a:t>
            </a:r>
          </a:p>
          <a:p>
            <a:pPr lvl="1"/>
            <a:r>
              <a:rPr lang="en-US" dirty="0"/>
              <a:t>Specification of requirements</a:t>
            </a:r>
          </a:p>
          <a:p>
            <a:pPr lvl="1"/>
            <a:r>
              <a:rPr lang="en-US" dirty="0" smtClean="0"/>
              <a:t>Prototyping</a:t>
            </a:r>
            <a:endParaRPr lang="en-US" dirty="0"/>
          </a:p>
        </p:txBody>
      </p:sp>
    </p:spTree>
    <p:extLst>
      <p:ext uri="{BB962C8B-B14F-4D97-AF65-F5344CB8AC3E}">
        <p14:creationId xmlns:p14="http://schemas.microsoft.com/office/powerpoint/2010/main" val="16135845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Actions/Tasks in Software Processes (cont.)</a:t>
            </a:r>
          </a:p>
        </p:txBody>
      </p:sp>
      <p:sp>
        <p:nvSpPr>
          <p:cNvPr id="3" name="Content Placeholder 2"/>
          <p:cNvSpPr>
            <a:spLocks noGrp="1"/>
          </p:cNvSpPr>
          <p:nvPr>
            <p:ph idx="1"/>
          </p:nvPr>
        </p:nvSpPr>
        <p:spPr/>
        <p:txBody>
          <a:bodyPr>
            <a:normAutofit lnSpcReduction="10000"/>
          </a:bodyPr>
          <a:lstStyle/>
          <a:p>
            <a:r>
              <a:rPr lang="en-US" b="1" dirty="0">
                <a:solidFill>
                  <a:srgbClr val="0070C0"/>
                </a:solidFill>
              </a:rPr>
              <a:t>Engineering Design:</a:t>
            </a:r>
          </a:p>
          <a:p>
            <a:pPr lvl="1"/>
            <a:r>
              <a:rPr lang="en-US" dirty="0"/>
              <a:t>Creation of static models</a:t>
            </a:r>
          </a:p>
          <a:p>
            <a:pPr lvl="1"/>
            <a:r>
              <a:rPr lang="en-US" dirty="0"/>
              <a:t>Creation of dynamic models</a:t>
            </a:r>
          </a:p>
          <a:p>
            <a:pPr lvl="1"/>
            <a:r>
              <a:rPr lang="en-US" dirty="0"/>
              <a:t>Consideration of architectural styles and design patterns</a:t>
            </a:r>
          </a:p>
          <a:p>
            <a:r>
              <a:rPr lang="en-US" b="1" dirty="0">
                <a:solidFill>
                  <a:srgbClr val="0070C0"/>
                </a:solidFill>
              </a:rPr>
              <a:t>Implementation:</a:t>
            </a:r>
          </a:p>
          <a:p>
            <a:pPr lvl="1"/>
            <a:r>
              <a:rPr lang="en-US" dirty="0"/>
              <a:t>Development</a:t>
            </a:r>
          </a:p>
          <a:p>
            <a:pPr lvl="1"/>
            <a:r>
              <a:rPr lang="en-US" dirty="0"/>
              <a:t>Code/documentation management</a:t>
            </a:r>
          </a:p>
          <a:p>
            <a:pPr lvl="1"/>
            <a:r>
              <a:rPr lang="en-US" dirty="0"/>
              <a:t>Debugging</a:t>
            </a:r>
          </a:p>
          <a:p>
            <a:pPr lvl="1"/>
            <a:r>
              <a:rPr lang="en-US" dirty="0"/>
              <a:t>Verification and validation</a:t>
            </a:r>
          </a:p>
          <a:p>
            <a:r>
              <a:rPr lang="en-US" b="1" dirty="0">
                <a:solidFill>
                  <a:srgbClr val="0070C0"/>
                </a:solidFill>
              </a:rPr>
              <a:t>Deployment</a:t>
            </a:r>
          </a:p>
          <a:p>
            <a:r>
              <a:rPr lang="en-US" b="1" dirty="0">
                <a:solidFill>
                  <a:srgbClr val="0070C0"/>
                </a:solidFill>
              </a:rPr>
              <a:t>Support and Maintenance</a:t>
            </a:r>
          </a:p>
          <a:p>
            <a:endParaRPr lang="en-US" dirty="0"/>
          </a:p>
        </p:txBody>
      </p:sp>
    </p:spTree>
    <p:extLst>
      <p:ext uri="{BB962C8B-B14F-4D97-AF65-F5344CB8AC3E}">
        <p14:creationId xmlns:p14="http://schemas.microsoft.com/office/powerpoint/2010/main" val="10913484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Solving/Design Actions/Tasks in Software Processes</a:t>
            </a:r>
          </a:p>
        </p:txBody>
      </p:sp>
      <p:sp>
        <p:nvSpPr>
          <p:cNvPr id="3" name="Content Placeholder 2"/>
          <p:cNvSpPr>
            <a:spLocks noGrp="1"/>
          </p:cNvSpPr>
          <p:nvPr>
            <p:ph idx="1"/>
          </p:nvPr>
        </p:nvSpPr>
        <p:spPr/>
        <p:txBody>
          <a:bodyPr/>
          <a:lstStyle/>
          <a:p>
            <a:r>
              <a:rPr lang="en-US" dirty="0"/>
              <a:t>An Observation:</a:t>
            </a:r>
          </a:p>
          <a:p>
            <a:pPr lvl="1"/>
            <a:r>
              <a:rPr lang="en-US" dirty="0"/>
              <a:t>Many of the actions/tasks in software processes are said to involve "problem solving" and/or "design"</a:t>
            </a:r>
          </a:p>
          <a:p>
            <a:r>
              <a:rPr lang="en-US" dirty="0"/>
              <a:t>For Our Purposes:</a:t>
            </a:r>
          </a:p>
          <a:p>
            <a:pPr lvl="1"/>
            <a:r>
              <a:rPr lang="en-US" dirty="0"/>
              <a:t>Problem solving and design involve the same (or at least the same kind of) </a:t>
            </a:r>
            <a:r>
              <a:rPr lang="en-US" dirty="0" smtClean="0"/>
              <a:t>steps</a:t>
            </a:r>
            <a:endParaRPr lang="en-US" dirty="0"/>
          </a:p>
        </p:txBody>
      </p:sp>
    </p:spTree>
    <p:extLst>
      <p:ext uri="{BB962C8B-B14F-4D97-AF65-F5344CB8AC3E}">
        <p14:creationId xmlns:p14="http://schemas.microsoft.com/office/powerpoint/2010/main" val="635519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641</TotalTime>
  <Words>1735</Words>
  <Application>Microsoft Office PowerPoint</Application>
  <PresentationFormat>Widescreen</PresentationFormat>
  <Paragraphs>313</Paragraphs>
  <Slides>54</Slides>
  <Notes>0</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Calibri Light</vt:lpstr>
      <vt:lpstr>Mangal</vt:lpstr>
      <vt:lpstr>Office Theme</vt:lpstr>
      <vt:lpstr>Software Processes</vt:lpstr>
      <vt:lpstr>Background</vt:lpstr>
      <vt:lpstr>Think of a process that you have been through</vt:lpstr>
      <vt:lpstr>Recall the Card Game…</vt:lpstr>
      <vt:lpstr>Your Plans – Your Processes</vt:lpstr>
      <vt:lpstr>Software Processes - Overview</vt:lpstr>
      <vt:lpstr>Common Actions/Tasks in Software Processes</vt:lpstr>
      <vt:lpstr>Common Actions/Tasks in Software Processes (cont.)</vt:lpstr>
      <vt:lpstr>Problem Solving/Design Actions/Tasks in Software Processes</vt:lpstr>
      <vt:lpstr>Generic Problem Solving/Design Actions</vt:lpstr>
      <vt:lpstr>Models of Software Processes</vt:lpstr>
      <vt:lpstr>The Waterfall Model</vt:lpstr>
      <vt:lpstr>The Waterfall Model (cont.)</vt:lpstr>
      <vt:lpstr>So the Waterfall model works, but…</vt:lpstr>
      <vt:lpstr>Prototyping</vt:lpstr>
      <vt:lpstr>Prototyping</vt:lpstr>
      <vt:lpstr>Prototyping</vt:lpstr>
      <vt:lpstr>So customers like prototypes a lot, but…</vt:lpstr>
      <vt:lpstr>Risk Management</vt:lpstr>
      <vt:lpstr>The Spiral Model</vt:lpstr>
      <vt:lpstr>The Spiral Model</vt:lpstr>
      <vt:lpstr>The Spiral Model (cont.)</vt:lpstr>
      <vt:lpstr>Iterative Process</vt:lpstr>
      <vt:lpstr>Incremental Processes</vt:lpstr>
      <vt:lpstr>Iterative vs. Incremental Software Processes</vt:lpstr>
      <vt:lpstr>The Rational Unified Process (RUP)</vt:lpstr>
      <vt:lpstr>RUP Stages</vt:lpstr>
      <vt:lpstr>RUP Stages (cont.)</vt:lpstr>
      <vt:lpstr>The Rational Unified Process (cont.)</vt:lpstr>
      <vt:lpstr>PowerPoint Presentation</vt:lpstr>
      <vt:lpstr>RUP</vt:lpstr>
      <vt:lpstr>OK,  iterative &amp; incremental processes have their strength, but…</vt:lpstr>
      <vt:lpstr>Agile Processes</vt:lpstr>
      <vt:lpstr>Extreme Programming - XP (Beck; 2004)</vt:lpstr>
      <vt:lpstr>Extreme Programming (cont.)</vt:lpstr>
      <vt:lpstr>Extreme Programming (cont.)</vt:lpstr>
      <vt:lpstr>Scrum (Sutherland and Schwaber; 1995)</vt:lpstr>
      <vt:lpstr>Scrum (cont.)</vt:lpstr>
      <vt:lpstr>Scrum (cont.)</vt:lpstr>
      <vt:lpstr>Scrum - Sprint Planning Meetings</vt:lpstr>
      <vt:lpstr>Scrum - Sprints</vt:lpstr>
      <vt:lpstr>Scrum – Sprints (cont.)</vt:lpstr>
      <vt:lpstr>Nerd Humor - From Product Backlog to Sprint Backlog</vt:lpstr>
      <vt:lpstr>Feature Driven Development - FDD (De Luca; 1977)</vt:lpstr>
      <vt:lpstr>FDD Project Lifecycle</vt:lpstr>
      <vt:lpstr>Agile Processes</vt:lpstr>
      <vt:lpstr>"Heavyweight" vs. "Agile"/"Lean" Methods</vt:lpstr>
      <vt:lpstr>Act 01 Software Processes</vt:lpstr>
      <vt:lpstr>Comparison</vt:lpstr>
      <vt:lpstr>Comparison (cont.)</vt:lpstr>
      <vt:lpstr>Comparison (cont.)</vt:lpstr>
      <vt:lpstr>PowerPoint Presentation</vt:lpstr>
      <vt:lpstr>Comparison (cont.)</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Processes</dc:title>
  <dc:creator>Microsoft Office User</dc:creator>
  <cp:lastModifiedBy>Jingwei Yang</cp:lastModifiedBy>
  <cp:revision>147</cp:revision>
  <dcterms:created xsi:type="dcterms:W3CDTF">2018-01-10T22:01:44Z</dcterms:created>
  <dcterms:modified xsi:type="dcterms:W3CDTF">2018-09-06T18:19:20Z</dcterms:modified>
</cp:coreProperties>
</file>